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5" r:id="rId59"/>
    <p:sldId id="313" r:id="rId60"/>
    <p:sldId id="314" r:id="rId61"/>
    <p:sldId id="316" r:id="rId62"/>
    <p:sldId id="317" r:id="rId63"/>
    <p:sldId id="318" r:id="rId64"/>
  </p:sldIdLst>
  <p:sldSz cx="9144000" cy="5143500" type="screen16x9"/>
  <p:notesSz cx="6858000" cy="9144000"/>
  <p:embeddedFontLst>
    <p:embeddedFont>
      <p:font typeface="Economica" panose="020B0604020202020204" charset="0"/>
      <p:regular r:id="rId66"/>
      <p:bold r:id="rId67"/>
      <p:italic r:id="rId68"/>
      <p:boldItalic r:id="rId69"/>
    </p:embeddedFont>
    <p:embeddedFont>
      <p:font typeface="Montserrat" panose="020B0604020202020204" charset="0"/>
      <p:regular r:id="rId70"/>
      <p:bold r:id="rId71"/>
      <p:italic r:id="rId72"/>
      <p:boldItalic r:id="rId73"/>
    </p:embeddedFont>
    <p:embeddedFont>
      <p:font typeface="Open Sans" panose="020B0604020202020204" charset="0"/>
      <p:regular r:id="rId74"/>
      <p:bold r:id="rId75"/>
      <p:italic r:id="rId76"/>
      <p:boldItalic r:id="rId77"/>
    </p:embeddedFont>
    <p:embeddedFont>
      <p:font typeface="Oswald" panose="020B0604020202020204" charset="0"/>
      <p:regular r:id="rId78"/>
      <p:bold r:id="rId79"/>
    </p:embeddedFont>
    <p:embeddedFont>
      <p:font typeface="Raleway"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8780f25d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8780f25d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7fae844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7fae844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7fae8443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7fae844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8780f25d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8780f25d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8631b586f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8631b586f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8780f25d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8780f25d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780f25d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780f25d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8780f25d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8780f25d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8780f25d7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8780f25d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8780f25d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8780f25d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8631b586f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8631b586f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8780f25d7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8780f25d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8780f25d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8780f25d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8631b586f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8631b586f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8631b586f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8631b586f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8631b586f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8631b586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8780f25d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8780f25d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8780f25d7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8780f25d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8780f25d7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8780f25d7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8780f25d7_0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8780f25d7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8780f25d7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8780f25d7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8631b586f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8631b58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8780f25d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780f25d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8780f25d7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8780f25d7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78780f25d7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78780f25d7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8780f25d7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78780f25d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8780f25d7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8780f25d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8780f25d7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8780f25d7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8780f25d7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8780f25d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8780f25d7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8780f25d7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78780f25d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78780f25d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8780f25d7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78780f25d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8780f25d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8780f25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78780f25d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78780f25d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8780f25d7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78780f25d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8780f25d7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8780f25d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8780f25d7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8780f25d7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78780f25d7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78780f25d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8780f25d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78780f25d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8780f25d7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8780f25d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8780f25d7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8780f25d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8780f25d7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8780f25d7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8780f25d7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8780f25d7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8780f25d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8780f25d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8780f25d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78780f25d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78780f25d7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78780f25d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8780f25d7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78780f25d7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780f25d7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780f25d7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78780f25d7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78780f25d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8780f25d7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8780f25d7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78780f25d7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78780f25d7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8780f25d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8780f25d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78780f25d7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78780f25d7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78780f25d7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78780f25d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8631b586f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8631b586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8780f25d7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78780f25d7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78780f25d7_0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78780f25d7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b16a3267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b16a326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8a735238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8a735238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780f25d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780f25d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7fae8443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7fae8443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7fae8443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7fae844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25" name="Google Shape;25;p4"/>
          <p:cNvPicPr preferRelativeResize="0"/>
          <p:nvPr/>
        </p:nvPicPr>
        <p:blipFill rotWithShape="1">
          <a:blip r:embed="rId2">
            <a:alphaModFix/>
          </a:blip>
          <a:srcRect b="12929"/>
          <a:stretch/>
        </p:blipFill>
        <p:spPr>
          <a:xfrm>
            <a:off x="0" y="0"/>
            <a:ext cx="9143995" cy="52053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 name="Google Shape;28;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 name="Google Shape;36;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5" name="Google Shape;45;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6" name="Google Shape;46;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pic>
        <p:nvPicPr>
          <p:cNvPr id="8" name="Google Shape;8;p1"/>
          <p:cNvPicPr preferRelativeResize="0"/>
          <p:nvPr/>
        </p:nvPicPr>
        <p:blipFill>
          <a:blip r:embed="rId13">
            <a:alphaModFix/>
          </a:blip>
          <a:stretch>
            <a:fillRect/>
          </a:stretch>
        </p:blipFill>
        <p:spPr>
          <a:xfrm>
            <a:off x="8312700" y="4312200"/>
            <a:ext cx="831300" cy="83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spotipy.readthedocs.io/en/2.16.1/"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hyperlink" Target="https://docs.genius.com/#search-h2" TargetMode="External"/><Relationship Id="rId4" Type="http://schemas.openxmlformats.org/officeDocument/2006/relationships/hyperlink" Target="https://developer.spotify.com/documentation/web-api/reference/playlists/get-playlist/"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p:nvPr/>
        </p:nvSpPr>
        <p:spPr>
          <a:xfrm rot="10800000" flipH="1">
            <a:off x="7919025" y="3076525"/>
            <a:ext cx="672600" cy="4302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rot="10800000">
            <a:off x="541100" y="3076525"/>
            <a:ext cx="663000" cy="4302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1315725" y="2825"/>
            <a:ext cx="6736200" cy="52377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829925" y="3162525"/>
            <a:ext cx="2168400" cy="1505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383575" y="663100"/>
            <a:ext cx="2168400" cy="1505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p:nvPr/>
        </p:nvSpPr>
        <p:spPr>
          <a:xfrm>
            <a:off x="931850" y="4446675"/>
            <a:ext cx="32808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swald"/>
                <a:ea typeface="Oswald"/>
                <a:cs typeface="Oswald"/>
                <a:sym typeface="Oswald"/>
              </a:rPr>
              <a:t>SI 206: Angel Ranjel, William Luna, Hamza Asad </a:t>
            </a:r>
            <a:endParaRPr>
              <a:latin typeface="Oswald"/>
              <a:ea typeface="Oswald"/>
              <a:cs typeface="Oswald"/>
              <a:sym typeface="Oswald"/>
            </a:endParaRPr>
          </a:p>
          <a:p>
            <a:pPr marL="0" lvl="0" indent="0" algn="ctr" rtl="0">
              <a:spcBef>
                <a:spcPts val="0"/>
              </a:spcBef>
              <a:spcAft>
                <a:spcPts val="0"/>
              </a:spcAft>
              <a:buNone/>
            </a:pPr>
            <a:r>
              <a:rPr lang="en">
                <a:latin typeface="Oswald"/>
                <a:ea typeface="Oswald"/>
                <a:cs typeface="Oswald"/>
                <a:sym typeface="Oswald"/>
              </a:rPr>
              <a:t>Final Project</a:t>
            </a:r>
            <a:endParaRPr>
              <a:latin typeface="Oswald"/>
              <a:ea typeface="Oswald"/>
              <a:cs typeface="Oswald"/>
              <a:sym typeface="Oswald"/>
            </a:endParaRPr>
          </a:p>
        </p:txBody>
      </p:sp>
      <p:sp>
        <p:nvSpPr>
          <p:cNvPr id="69" name="Google Shape;69;p13"/>
          <p:cNvSpPr/>
          <p:nvPr/>
        </p:nvSpPr>
        <p:spPr>
          <a:xfrm>
            <a:off x="967767" y="1911625"/>
            <a:ext cx="7168500" cy="1164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rot="-5400000">
            <a:off x="373100" y="2326015"/>
            <a:ext cx="909600" cy="5913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rot="10800000">
            <a:off x="541100" y="1911613"/>
            <a:ext cx="573600" cy="9375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a:off x="7861300" y="2070789"/>
            <a:ext cx="909600" cy="5913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029300" y="2138992"/>
            <a:ext cx="573600" cy="9375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815713" y="669775"/>
            <a:ext cx="3491700" cy="3648600"/>
          </a:xfrm>
          <a:prstGeom prst="ellipse">
            <a:avLst/>
          </a:prstGeom>
          <a:solidFill>
            <a:srgbClr val="9FC5E8"/>
          </a:solidFill>
          <a:ln w="1143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8252950" y="4233900"/>
            <a:ext cx="837300" cy="90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p:nvPr/>
        </p:nvSpPr>
        <p:spPr>
          <a:xfrm>
            <a:off x="2028300" y="3750275"/>
            <a:ext cx="5087400" cy="713400"/>
          </a:xfrm>
          <a:prstGeom prst="rect">
            <a:avLst/>
          </a:prstGeom>
          <a:solidFill>
            <a:srgbClr val="CDDC1C"/>
          </a:solidFill>
          <a:ln w="762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400" b="1">
                <a:solidFill>
                  <a:srgbClr val="FFFFFF"/>
                </a:solidFill>
                <a:latin typeface="Open Sans"/>
                <a:ea typeface="Open Sans"/>
                <a:cs typeface="Open Sans"/>
                <a:sym typeface="Open Sans"/>
              </a:rPr>
              <a:t>The SI Guyz</a:t>
            </a:r>
            <a:endParaRPr sz="3400" b="1">
              <a:solidFill>
                <a:srgbClr val="FFFFFF"/>
              </a:solidFill>
              <a:latin typeface="Open Sans"/>
              <a:ea typeface="Open Sans"/>
              <a:cs typeface="Open Sans"/>
              <a:sym typeface="Open Sans"/>
            </a:endParaRPr>
          </a:p>
        </p:txBody>
      </p:sp>
      <p:pic>
        <p:nvPicPr>
          <p:cNvPr id="77" name="Google Shape;77;p13"/>
          <p:cNvPicPr preferRelativeResize="0"/>
          <p:nvPr/>
        </p:nvPicPr>
        <p:blipFill>
          <a:blip r:embed="rId3">
            <a:alphaModFix/>
          </a:blip>
          <a:stretch>
            <a:fillRect/>
          </a:stretch>
        </p:blipFill>
        <p:spPr>
          <a:xfrm>
            <a:off x="3391565" y="943863"/>
            <a:ext cx="2250575" cy="2845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Problems(Cont’d)</a:t>
            </a:r>
            <a:endParaRPr>
              <a:solidFill>
                <a:srgbClr val="FFFFFF"/>
              </a:solidFill>
              <a:latin typeface="Oswald"/>
              <a:ea typeface="Oswald"/>
              <a:cs typeface="Oswald"/>
              <a:sym typeface="Oswald"/>
            </a:endParaRPr>
          </a:p>
        </p:txBody>
      </p:sp>
      <p:sp>
        <p:nvSpPr>
          <p:cNvPr id="181" name="Google Shape;181;p22"/>
          <p:cNvSpPr txBox="1">
            <a:spLocks noGrp="1"/>
          </p:cNvSpPr>
          <p:nvPr>
            <p:ph type="body" idx="1"/>
          </p:nvPr>
        </p:nvSpPr>
        <p:spPr>
          <a:xfrm>
            <a:off x="626375" y="1611925"/>
            <a:ext cx="4722000" cy="3391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Familiarizing ourselves with Spotify API and web server took considerable time as well.</a:t>
            </a:r>
            <a:endParaRPr sz="1400">
              <a:solidFill>
                <a:srgbClr val="0C343D"/>
              </a:solidFill>
              <a:latin typeface="Montserrat"/>
              <a:ea typeface="Montserrat"/>
              <a:cs typeface="Montserrat"/>
              <a:sym typeface="Montserrat"/>
            </a:endParaRPr>
          </a:p>
          <a:p>
            <a:pPr marL="914400" lvl="1" indent="-317500" algn="l" rtl="0">
              <a:lnSpc>
                <a:spcPct val="150000"/>
              </a:lnSpc>
              <a:spcBef>
                <a:spcPts val="0"/>
              </a:spcBef>
              <a:spcAft>
                <a:spcPts val="0"/>
              </a:spcAft>
              <a:buClr>
                <a:srgbClr val="0C343D"/>
              </a:buClr>
              <a:buSzPts val="1400"/>
              <a:buFont typeface="Montserrat"/>
              <a:buChar char="○"/>
            </a:pPr>
            <a:r>
              <a:rPr lang="en">
                <a:solidFill>
                  <a:srgbClr val="0C343D"/>
                </a:solidFill>
                <a:latin typeface="Montserrat"/>
                <a:ea typeface="Montserrat"/>
                <a:cs typeface="Montserrat"/>
                <a:sym typeface="Montserrat"/>
              </a:rPr>
              <a:t>Extracting JSON </a:t>
            </a:r>
            <a:r>
              <a:rPr lang="en" sz="1400">
                <a:solidFill>
                  <a:srgbClr val="0C343D"/>
                </a:solidFill>
                <a:latin typeface="Montserrat"/>
                <a:ea typeface="Montserrat"/>
                <a:cs typeface="Montserrat"/>
                <a:sym typeface="Montserrat"/>
              </a:rPr>
              <a:t>from Spotify and Genius API</a:t>
            </a:r>
            <a:r>
              <a:rPr lang="en">
                <a:solidFill>
                  <a:srgbClr val="0C343D"/>
                </a:solidFill>
                <a:latin typeface="Montserrat"/>
                <a:ea typeface="Montserrat"/>
                <a:cs typeface="Montserrat"/>
                <a:sym typeface="Montserrat"/>
              </a:rPr>
              <a:t> was a learning curve.</a:t>
            </a:r>
            <a:endParaRPr>
              <a:solidFill>
                <a:srgbClr val="0C343D"/>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SQL was repeatedly not connecting to server for one of our groupmates causing them to have to reinstall Anaconda.</a:t>
            </a:r>
            <a:endParaRPr>
              <a:solidFill>
                <a:srgbClr val="0C343D"/>
              </a:solidFill>
              <a:latin typeface="Montserrat"/>
              <a:ea typeface="Montserrat"/>
              <a:cs typeface="Montserrat"/>
              <a:sym typeface="Montserrat"/>
            </a:endParaRPr>
          </a:p>
          <a:p>
            <a:pPr marL="9144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2200">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82" name="Google Shape;182;p22"/>
          <p:cNvPicPr preferRelativeResize="0"/>
          <p:nvPr/>
        </p:nvPicPr>
        <p:blipFill>
          <a:blip r:embed="rId3">
            <a:alphaModFix/>
          </a:blip>
          <a:stretch>
            <a:fillRect/>
          </a:stretch>
        </p:blipFill>
        <p:spPr>
          <a:xfrm>
            <a:off x="5214500" y="2681975"/>
            <a:ext cx="3459024" cy="2306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Calculations from Database:</a:t>
            </a:r>
            <a:endParaRPr b="1">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p:nvPr/>
        </p:nvSpPr>
        <p:spPr>
          <a:xfrm>
            <a:off x="-444387" y="315925"/>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93" name="Google Shape;193;p2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txBox="1">
            <a:spLocks noGrp="1"/>
          </p:cNvSpPr>
          <p:nvPr>
            <p:ph type="body" idx="1"/>
          </p:nvPr>
        </p:nvSpPr>
        <p:spPr>
          <a:xfrm>
            <a:off x="4298788" y="1873700"/>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Raleway"/>
                <a:ea typeface="Raleway"/>
                <a:cs typeface="Raleway"/>
                <a:sym typeface="Raleway"/>
              </a:rPr>
              <a:t>1. Average words of song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2. Average popularity for songs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3.  Average time for songs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4. Average popularity of most popular songs above 70</a:t>
            </a:r>
            <a:endParaRPr sz="1500">
              <a:latin typeface="Raleway"/>
              <a:ea typeface="Raleway"/>
              <a:cs typeface="Raleway"/>
              <a:sym typeface="Raleway"/>
            </a:endParaRPr>
          </a:p>
          <a:p>
            <a:pPr marL="914400" lvl="0" indent="0" algn="l" rtl="0">
              <a:spcBef>
                <a:spcPts val="1600"/>
              </a:spcBef>
              <a:spcAft>
                <a:spcPts val="1600"/>
              </a:spcAft>
              <a:buNone/>
            </a:pPr>
            <a:endParaRPr sz="1900">
              <a:latin typeface="Montserrat"/>
              <a:ea typeface="Montserrat"/>
              <a:cs typeface="Montserrat"/>
              <a:sym typeface="Montserrat"/>
            </a:endParaRPr>
          </a:p>
        </p:txBody>
      </p:sp>
      <p:sp>
        <p:nvSpPr>
          <p:cNvPr id="201" name="Google Shape;201;p2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What We Calculated</a:t>
            </a:r>
            <a:endParaRPr>
              <a:solidFill>
                <a:srgbClr val="FFFFFF"/>
              </a:solidFill>
              <a:latin typeface="Oswald"/>
              <a:ea typeface="Oswald"/>
              <a:cs typeface="Oswald"/>
              <a:sym typeface="Oswald"/>
            </a:endParaRPr>
          </a:p>
        </p:txBody>
      </p:sp>
      <p:pic>
        <p:nvPicPr>
          <p:cNvPr id="202" name="Google Shape;202;p24"/>
          <p:cNvPicPr preferRelativeResize="0"/>
          <p:nvPr/>
        </p:nvPicPr>
        <p:blipFill>
          <a:blip r:embed="rId3">
            <a:alphaModFix/>
          </a:blip>
          <a:stretch>
            <a:fillRect/>
          </a:stretch>
        </p:blipFill>
        <p:spPr>
          <a:xfrm>
            <a:off x="457200" y="2212425"/>
            <a:ext cx="3699600" cy="269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16" name="Google Shape;216;p2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Our Calculations Visualized:</a:t>
            </a:r>
            <a:endParaRPr>
              <a:solidFill>
                <a:srgbClr val="FFFFFF"/>
              </a:solidFill>
              <a:latin typeface="Oswald"/>
              <a:ea typeface="Oswald"/>
              <a:cs typeface="Oswald"/>
              <a:sym typeface="Oswald"/>
            </a:endParaRPr>
          </a:p>
        </p:txBody>
      </p:sp>
      <p:pic>
        <p:nvPicPr>
          <p:cNvPr id="217" name="Google Shape;217;p25"/>
          <p:cNvPicPr preferRelativeResize="0"/>
          <p:nvPr/>
        </p:nvPicPr>
        <p:blipFill>
          <a:blip r:embed="rId3">
            <a:alphaModFix/>
          </a:blip>
          <a:stretch>
            <a:fillRect/>
          </a:stretch>
        </p:blipFill>
        <p:spPr>
          <a:xfrm>
            <a:off x="800902" y="1615275"/>
            <a:ext cx="6999276" cy="222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Visualizations Created:</a:t>
            </a:r>
            <a:endParaRPr b="1">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txBox="1">
            <a:spLocks noGrp="1"/>
          </p:cNvSpPr>
          <p:nvPr>
            <p:ph type="body" idx="1"/>
          </p:nvPr>
        </p:nvSpPr>
        <p:spPr>
          <a:xfrm>
            <a:off x="525200" y="1241450"/>
            <a:ext cx="3699600" cy="3354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One of the general trends we wanted to observe is how long songs remained on the Top 100 Billboard.</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As one will note most songs remain on the billboard anywhere between 0-4 weeks.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Generally speaking its harder for songs to maintain popularity over time.</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Only one song was on the Top 100 Billboard fro greater than 52 weeks(1 year)</a:t>
            </a:r>
            <a:endParaRPr sz="1500">
              <a:latin typeface="Raleway"/>
              <a:ea typeface="Raleway"/>
              <a:cs typeface="Raleway"/>
              <a:sym typeface="Raleway"/>
            </a:endParaRPr>
          </a:p>
          <a:p>
            <a:pPr marL="457200" lvl="0" indent="0" algn="l" rtl="0">
              <a:spcBef>
                <a:spcPts val="1600"/>
              </a:spcBef>
              <a:spcAft>
                <a:spcPts val="0"/>
              </a:spcAft>
              <a:buNone/>
            </a:pPr>
            <a:endParaRPr sz="15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36" name="Google Shape;236;p2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1</a:t>
            </a:r>
            <a:endParaRPr>
              <a:solidFill>
                <a:srgbClr val="FFFFFF"/>
              </a:solidFill>
              <a:latin typeface="Oswald"/>
              <a:ea typeface="Oswald"/>
              <a:cs typeface="Oswald"/>
              <a:sym typeface="Oswald"/>
            </a:endParaRPr>
          </a:p>
        </p:txBody>
      </p:sp>
      <p:pic>
        <p:nvPicPr>
          <p:cNvPr id="237" name="Google Shape;237;p27"/>
          <p:cNvPicPr preferRelativeResize="0"/>
          <p:nvPr/>
        </p:nvPicPr>
        <p:blipFill>
          <a:blip r:embed="rId3">
            <a:alphaModFix/>
          </a:blip>
          <a:stretch>
            <a:fillRect/>
          </a:stretch>
        </p:blipFill>
        <p:spPr>
          <a:xfrm>
            <a:off x="4120783" y="1802125"/>
            <a:ext cx="4576566" cy="343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51" name="Google Shape;251;p2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2</a:t>
            </a:r>
            <a:endParaRPr>
              <a:solidFill>
                <a:srgbClr val="FFFFFF"/>
              </a:solidFill>
              <a:latin typeface="Oswald"/>
              <a:ea typeface="Oswald"/>
              <a:cs typeface="Oswald"/>
              <a:sym typeface="Oswald"/>
            </a:endParaRPr>
          </a:p>
        </p:txBody>
      </p:sp>
      <p:pic>
        <p:nvPicPr>
          <p:cNvPr id="252" name="Google Shape;252;p28"/>
          <p:cNvPicPr preferRelativeResize="0"/>
          <p:nvPr/>
        </p:nvPicPr>
        <p:blipFill>
          <a:blip r:embed="rId3">
            <a:alphaModFix/>
          </a:blip>
          <a:stretch>
            <a:fillRect/>
          </a:stretch>
        </p:blipFill>
        <p:spPr>
          <a:xfrm>
            <a:off x="4350225" y="1901025"/>
            <a:ext cx="4323299" cy="3242474"/>
          </a:xfrm>
          <a:prstGeom prst="rect">
            <a:avLst/>
          </a:prstGeom>
          <a:noFill/>
          <a:ln>
            <a:noFill/>
          </a:ln>
        </p:spPr>
      </p:pic>
      <p:sp>
        <p:nvSpPr>
          <p:cNvPr id="253" name="Google Shape;253;p28"/>
          <p:cNvSpPr txBox="1"/>
          <p:nvPr/>
        </p:nvSpPr>
        <p:spPr>
          <a:xfrm>
            <a:off x="478763" y="1279550"/>
            <a:ext cx="3849900" cy="1577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wanted to investigate whether most of the songs on the Top 100 Billboard were singles or albums.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turns out most of the songs were part of Albums.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body" idx="1"/>
          </p:nvPr>
        </p:nvSpPr>
        <p:spPr>
          <a:xfrm>
            <a:off x="457200" y="1147225"/>
            <a:ext cx="3699600" cy="335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Raleway"/>
              <a:buChar char="●"/>
            </a:pPr>
            <a:r>
              <a:rPr lang="en" sz="1300">
                <a:latin typeface="Raleway"/>
                <a:ea typeface="Raleway"/>
                <a:cs typeface="Raleway"/>
                <a:sym typeface="Raleway"/>
              </a:rPr>
              <a:t>One of the things that we were interested in measuring was if there was a correlation between the song’s position on the billboard and its word count.</a:t>
            </a:r>
            <a:endParaRPr sz="1300">
              <a:latin typeface="Raleway"/>
              <a:ea typeface="Raleway"/>
              <a:cs typeface="Raleway"/>
              <a:sym typeface="Raleway"/>
            </a:endParaRPr>
          </a:p>
          <a:p>
            <a:pPr marL="457200" lvl="0" indent="-311150" algn="l" rtl="0">
              <a:spcBef>
                <a:spcPts val="0"/>
              </a:spcBef>
              <a:spcAft>
                <a:spcPts val="0"/>
              </a:spcAft>
              <a:buSzPts val="1300"/>
              <a:buFont typeface="Raleway"/>
              <a:buChar char="●"/>
            </a:pPr>
            <a:r>
              <a:rPr lang="en" sz="1300">
                <a:latin typeface="Raleway"/>
                <a:ea typeface="Raleway"/>
                <a:cs typeface="Raleway"/>
                <a:sym typeface="Raleway"/>
              </a:rPr>
              <a:t>The unfortunate issue we encountered is that some of the songs we did not could not get the lyrics for so there word count came out as 1.</a:t>
            </a:r>
            <a:endParaRPr sz="1300">
              <a:latin typeface="Raleway"/>
              <a:ea typeface="Raleway"/>
              <a:cs typeface="Raleway"/>
              <a:sym typeface="Raleway"/>
            </a:endParaRPr>
          </a:p>
          <a:p>
            <a:pPr marL="0" lvl="0" indent="0" algn="l" rtl="0">
              <a:spcBef>
                <a:spcPts val="1600"/>
              </a:spcBef>
              <a:spcAft>
                <a:spcPts val="0"/>
              </a:spcAft>
              <a:buNone/>
            </a:pPr>
            <a:endParaRPr sz="1400">
              <a:latin typeface="Raleway"/>
              <a:ea typeface="Raleway"/>
              <a:cs typeface="Raleway"/>
              <a:sym typeface="Raleway"/>
            </a:endParaRPr>
          </a:p>
          <a:p>
            <a:pPr marL="914400" lvl="0" indent="0" algn="l" rtl="0">
              <a:spcBef>
                <a:spcPts val="1600"/>
              </a:spcBef>
              <a:spcAft>
                <a:spcPts val="0"/>
              </a:spcAft>
              <a:buNone/>
            </a:pPr>
            <a:endParaRPr sz="1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67" name="Google Shape;267;p2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3</a:t>
            </a:r>
            <a:endParaRPr>
              <a:solidFill>
                <a:srgbClr val="FFFFFF"/>
              </a:solidFill>
              <a:latin typeface="Oswald"/>
              <a:ea typeface="Oswald"/>
              <a:cs typeface="Oswald"/>
              <a:sym typeface="Oswald"/>
            </a:endParaRPr>
          </a:p>
        </p:txBody>
      </p:sp>
      <p:pic>
        <p:nvPicPr>
          <p:cNvPr id="268" name="Google Shape;268;p29"/>
          <p:cNvPicPr preferRelativeResize="0"/>
          <p:nvPr/>
        </p:nvPicPr>
        <p:blipFill>
          <a:blip r:embed="rId3">
            <a:alphaModFix/>
          </a:blip>
          <a:stretch>
            <a:fillRect/>
          </a:stretch>
        </p:blipFill>
        <p:spPr>
          <a:xfrm>
            <a:off x="4011275" y="1824350"/>
            <a:ext cx="4662250" cy="349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4</a:t>
            </a:r>
            <a:endParaRPr>
              <a:solidFill>
                <a:srgbClr val="FFFFFF"/>
              </a:solidFill>
              <a:latin typeface="Oswald"/>
              <a:ea typeface="Oswald"/>
              <a:cs typeface="Oswald"/>
              <a:sym typeface="Oswald"/>
            </a:endParaRPr>
          </a:p>
        </p:txBody>
      </p:sp>
      <p:sp>
        <p:nvSpPr>
          <p:cNvPr id="282" name="Google Shape;282;p30"/>
          <p:cNvSpPr txBox="1"/>
          <p:nvPr/>
        </p:nvSpPr>
        <p:spPr>
          <a:xfrm>
            <a:off x="1150200" y="1524000"/>
            <a:ext cx="6599100" cy="293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For Our next graph we wanted to determine which artists performed the best.</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did this by determining which artists had multiple songs on the Top 100 Billboard and using that data to make a bar graph.</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Bad Bunny had the best performing year as he had 10 songs on the billboard. </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See Graph on Next slide.</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96" name="Google Shape;296;p3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4</a:t>
            </a:r>
            <a:endParaRPr>
              <a:solidFill>
                <a:srgbClr val="FFFFFF"/>
              </a:solidFill>
              <a:latin typeface="Oswald"/>
              <a:ea typeface="Oswald"/>
              <a:cs typeface="Oswald"/>
              <a:sym typeface="Oswald"/>
            </a:endParaRPr>
          </a:p>
        </p:txBody>
      </p:sp>
      <p:pic>
        <p:nvPicPr>
          <p:cNvPr id="297" name="Google Shape;297;p31"/>
          <p:cNvPicPr preferRelativeResize="0"/>
          <p:nvPr/>
        </p:nvPicPr>
        <p:blipFill>
          <a:blip r:embed="rId3">
            <a:alphaModFix/>
          </a:blip>
          <a:stretch>
            <a:fillRect/>
          </a:stretch>
        </p:blipFill>
        <p:spPr>
          <a:xfrm>
            <a:off x="-69393" y="100275"/>
            <a:ext cx="9282781" cy="4445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Abstract</a:t>
            </a:r>
            <a:endParaRPr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5</a:t>
            </a:r>
            <a:endParaRPr>
              <a:solidFill>
                <a:srgbClr val="FFFFFF"/>
              </a:solidFill>
              <a:latin typeface="Oswald"/>
              <a:ea typeface="Oswald"/>
              <a:cs typeface="Oswald"/>
              <a:sym typeface="Oswald"/>
            </a:endParaRPr>
          </a:p>
        </p:txBody>
      </p:sp>
      <p:sp>
        <p:nvSpPr>
          <p:cNvPr id="311" name="Google Shape;311;p32"/>
          <p:cNvSpPr txBox="1"/>
          <p:nvPr/>
        </p:nvSpPr>
        <p:spPr>
          <a:xfrm>
            <a:off x="1150200" y="1524000"/>
            <a:ext cx="6599100" cy="293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For the final Graph out of all the artists who had multiple songs on the Top 100 Billboard, we wanted to determine the average word count of the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graphically represented this with a bar chart and found that Da Baby  on average had the longest songs at least in terms of word count.</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See Graph on Next slide.</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325" name="Google Shape;325;p3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5</a:t>
            </a:r>
            <a:endParaRPr>
              <a:solidFill>
                <a:srgbClr val="FFFFFF"/>
              </a:solidFill>
              <a:latin typeface="Oswald"/>
              <a:ea typeface="Oswald"/>
              <a:cs typeface="Oswald"/>
              <a:sym typeface="Oswald"/>
            </a:endParaRPr>
          </a:p>
        </p:txBody>
      </p:sp>
      <p:pic>
        <p:nvPicPr>
          <p:cNvPr id="326" name="Google Shape;326;p33"/>
          <p:cNvPicPr preferRelativeResize="0"/>
          <p:nvPr/>
        </p:nvPicPr>
        <p:blipFill>
          <a:blip r:embed="rId3">
            <a:alphaModFix/>
          </a:blip>
          <a:stretch>
            <a:fillRect/>
          </a:stretch>
        </p:blipFill>
        <p:spPr>
          <a:xfrm>
            <a:off x="-103725" y="86525"/>
            <a:ext cx="9571827" cy="4989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Instructions for Running Code</a:t>
            </a:r>
            <a:endParaRPr b="1">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How to Run Code</a:t>
            </a:r>
            <a:endParaRPr>
              <a:solidFill>
                <a:srgbClr val="FFFFFF"/>
              </a:solidFill>
              <a:latin typeface="Oswald"/>
              <a:ea typeface="Oswald"/>
              <a:cs typeface="Oswald"/>
              <a:sym typeface="Oswald"/>
            </a:endParaRPr>
          </a:p>
        </p:txBody>
      </p:sp>
      <p:sp>
        <p:nvSpPr>
          <p:cNvPr id="345" name="Google Shape;345;p3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1"/>
                </a:solidFill>
                <a:latin typeface="Raleway"/>
                <a:ea typeface="Raleway"/>
                <a:cs typeface="Raleway"/>
                <a:sym typeface="Raleway"/>
              </a:rPr>
              <a:t>Our Project Layout:</a:t>
            </a:r>
            <a:endParaRPr b="1">
              <a:solidFill>
                <a:schemeClr val="accent1"/>
              </a:solidFill>
              <a:latin typeface="Raleway"/>
              <a:ea typeface="Raleway"/>
              <a:cs typeface="Raleway"/>
              <a:sym typeface="Raleway"/>
            </a:endParaRPr>
          </a:p>
          <a:p>
            <a:pPr marL="9144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Within our folder we have a BeautifulSoup file, A separate file for both our Genius and Spotify APIs, and a music stats database.</a:t>
            </a:r>
            <a:endParaRPr>
              <a:latin typeface="Raleway"/>
              <a:ea typeface="Raleway"/>
              <a:cs typeface="Raleway"/>
              <a:sym typeface="Raleway"/>
            </a:endParaRPr>
          </a:p>
          <a:p>
            <a:pPr marL="0" lvl="0" indent="0" algn="l" rtl="0">
              <a:lnSpc>
                <a:spcPct val="115000"/>
              </a:lnSpc>
              <a:spcBef>
                <a:spcPts val="1000"/>
              </a:spcBef>
              <a:spcAft>
                <a:spcPts val="0"/>
              </a:spcAft>
              <a:buNone/>
            </a:pPr>
            <a:r>
              <a:rPr lang="en" b="1">
                <a:solidFill>
                  <a:schemeClr val="accent1"/>
                </a:solidFill>
                <a:latin typeface="Raleway"/>
                <a:ea typeface="Raleway"/>
                <a:cs typeface="Raleway"/>
                <a:sym typeface="Raleway"/>
              </a:rPr>
              <a:t>Run Code:</a:t>
            </a:r>
            <a:r>
              <a:rPr lang="en">
                <a:solidFill>
                  <a:schemeClr val="accent1"/>
                </a:solidFill>
                <a:latin typeface="Raleway"/>
                <a:ea typeface="Raleway"/>
                <a:cs typeface="Raleway"/>
                <a:sym typeface="Raleway"/>
              </a:rPr>
              <a:t> </a:t>
            </a:r>
            <a:endParaRPr>
              <a:solidFill>
                <a:schemeClr val="accent1"/>
              </a:solidFill>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You will have to change the directory in the code to run locally in:</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57 of the BeautifulSoup.py</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142 and 178 of GeniusAPI.py</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69 , 103, 188, 242,and 278 of the Spotify API</a:t>
            </a:r>
            <a:endParaRPr>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First run Genius API 4 times to get the full database.</a:t>
            </a:r>
            <a:endParaRPr>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Next run SpotifyAPI and BeautifulSoup 4 times as well.</a:t>
            </a: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Documentation Of Each Function</a:t>
            </a:r>
            <a:endParaRPr b="1">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Genius API.py </a:t>
            </a:r>
            <a:endParaRPr b="1"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get_playlist_info()</a:t>
            </a:r>
            <a:endParaRPr>
              <a:solidFill>
                <a:srgbClr val="FFFFFF"/>
              </a:solidFill>
              <a:latin typeface="Oswald"/>
              <a:ea typeface="Oswald"/>
              <a:cs typeface="Oswald"/>
              <a:sym typeface="Oswald"/>
            </a:endParaRPr>
          </a:p>
        </p:txBody>
      </p:sp>
      <p:sp>
        <p:nvSpPr>
          <p:cNvPr id="369" name="Google Shape;369;p3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aleway"/>
              <a:buChar char="●"/>
            </a:pPr>
            <a:r>
              <a:rPr lang="en" sz="1400">
                <a:latin typeface="Raleway"/>
                <a:ea typeface="Raleway"/>
                <a:cs typeface="Raleway"/>
                <a:sym typeface="Raleway"/>
              </a:rPr>
              <a:t>This Function imports the spotipy library to facilitate usage of the Spotify API.</a:t>
            </a:r>
            <a:endParaRPr sz="1400">
              <a:latin typeface="Raleway"/>
              <a:ea typeface="Raleway"/>
              <a:cs typeface="Raleway"/>
              <a:sym typeface="Raleway"/>
            </a:endParaRPr>
          </a:p>
          <a:p>
            <a:pPr marL="457200" lvl="0" indent="-317500" algn="l" rtl="0">
              <a:spcBef>
                <a:spcPts val="0"/>
              </a:spcBef>
              <a:spcAft>
                <a:spcPts val="0"/>
              </a:spcAft>
              <a:buSzPts val="1400"/>
              <a:buFont typeface="Raleway"/>
              <a:buChar char="●"/>
            </a:pPr>
            <a:r>
              <a:rPr lang="en" sz="1400">
                <a:latin typeface="Raleway"/>
                <a:ea typeface="Raleway"/>
                <a:cs typeface="Raleway"/>
                <a:sym typeface="Raleway"/>
              </a:rPr>
              <a:t>We contacted the Spotify API using our Client id’s and secrets.</a:t>
            </a:r>
            <a:endParaRPr sz="1400">
              <a:latin typeface="Raleway"/>
              <a:ea typeface="Raleway"/>
              <a:cs typeface="Raleway"/>
              <a:sym typeface="Raleway"/>
            </a:endParaRPr>
          </a:p>
          <a:p>
            <a:pPr marL="457200" lvl="0" indent="-317500" algn="l" rtl="0">
              <a:spcBef>
                <a:spcPts val="0"/>
              </a:spcBef>
              <a:spcAft>
                <a:spcPts val="0"/>
              </a:spcAft>
              <a:buSzPts val="1400"/>
              <a:buFont typeface="Raleway"/>
              <a:buChar char="●"/>
            </a:pPr>
            <a:r>
              <a:rPr lang="en" sz="1400">
                <a:latin typeface="Raleway"/>
                <a:ea typeface="Raleway"/>
                <a:cs typeface="Raleway"/>
                <a:sym typeface="Raleway"/>
              </a:rPr>
              <a:t>This Function returns a response from the Spotify API using the spotify_user_id and spotify_plyalist_id.</a:t>
            </a:r>
            <a:endParaRPr sz="14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370" name="Google Shape;370;p38"/>
          <p:cNvPicPr preferRelativeResize="0"/>
          <p:nvPr/>
        </p:nvPicPr>
        <p:blipFill>
          <a:blip r:embed="rId3">
            <a:alphaModFix/>
          </a:blip>
          <a:stretch>
            <a:fillRect/>
          </a:stretch>
        </p:blipFill>
        <p:spPr>
          <a:xfrm>
            <a:off x="215675" y="3386605"/>
            <a:ext cx="9143999" cy="11023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get_track_names():</a:t>
            </a:r>
            <a:endParaRPr>
              <a:solidFill>
                <a:srgbClr val="FFFFFF"/>
              </a:solidFill>
              <a:latin typeface="Oswald"/>
              <a:ea typeface="Oswald"/>
              <a:cs typeface="Oswald"/>
              <a:sym typeface="Oswald"/>
            </a:endParaRPr>
          </a:p>
        </p:txBody>
      </p:sp>
      <p:sp>
        <p:nvSpPr>
          <p:cNvPr id="384" name="Google Shape;384;p3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Montserrat"/>
              <a:buChar char="●"/>
            </a:pPr>
            <a:r>
              <a:rPr lang="en" sz="1400">
                <a:latin typeface="Raleway"/>
                <a:ea typeface="Raleway"/>
                <a:cs typeface="Raleway"/>
                <a:sym typeface="Raleway"/>
              </a:rPr>
              <a:t>This function uses the playlist json response and searches for track name and returns a list list of track names.</a:t>
            </a:r>
            <a:endParaRPr sz="1400">
              <a:latin typeface="Raleway"/>
              <a:ea typeface="Raleway"/>
              <a:cs typeface="Raleway"/>
              <a:sym typeface="Raleway"/>
            </a:endParaRPr>
          </a:p>
          <a:p>
            <a:pPr marL="0" lvl="0" indent="0" algn="l" rtl="0">
              <a:lnSpc>
                <a:spcPct val="115000"/>
              </a:lnSpc>
              <a:spcBef>
                <a:spcPts val="1600"/>
              </a:spcBef>
              <a:spcAft>
                <a:spcPts val="1600"/>
              </a:spcAft>
              <a:buNone/>
            </a:pPr>
            <a:endParaRPr sz="1400">
              <a:latin typeface="Raleway"/>
              <a:ea typeface="Raleway"/>
              <a:cs typeface="Raleway"/>
              <a:sym typeface="Raleway"/>
            </a:endParaRPr>
          </a:p>
        </p:txBody>
      </p:sp>
      <p:pic>
        <p:nvPicPr>
          <p:cNvPr id="385" name="Google Shape;385;p39"/>
          <p:cNvPicPr preferRelativeResize="0"/>
          <p:nvPr/>
        </p:nvPicPr>
        <p:blipFill>
          <a:blip r:embed="rId3">
            <a:alphaModFix/>
          </a:blip>
          <a:stretch>
            <a:fillRect/>
          </a:stretch>
        </p:blipFill>
        <p:spPr>
          <a:xfrm>
            <a:off x="1870675" y="2791725"/>
            <a:ext cx="5086350" cy="137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get_track_artists():</a:t>
            </a:r>
            <a:endParaRPr>
              <a:solidFill>
                <a:srgbClr val="FFFFFF"/>
              </a:solidFill>
              <a:latin typeface="Oswald"/>
              <a:ea typeface="Oswald"/>
              <a:cs typeface="Oswald"/>
              <a:sym typeface="Oswald"/>
            </a:endParaRPr>
          </a:p>
        </p:txBody>
      </p:sp>
      <p:sp>
        <p:nvSpPr>
          <p:cNvPr id="399" name="Google Shape;399;p4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This function uses the playlist json response and searches for track artist names and returns a list of track artist names.</a:t>
            </a:r>
            <a:endParaRPr sz="1400">
              <a:latin typeface="Raleway"/>
              <a:ea typeface="Raleway"/>
              <a:cs typeface="Raleway"/>
              <a:sym typeface="Raleway"/>
            </a:endParaRPr>
          </a:p>
          <a:p>
            <a:pPr marL="0" lvl="0" indent="0" algn="l" rtl="0">
              <a:lnSpc>
                <a:spcPct val="115000"/>
              </a:lnSpc>
              <a:spcBef>
                <a:spcPts val="0"/>
              </a:spcBef>
              <a:spcAft>
                <a:spcPts val="0"/>
              </a:spcAft>
              <a:buNone/>
            </a:pPr>
            <a:endParaRPr sz="1400">
              <a:latin typeface="Raleway"/>
              <a:ea typeface="Raleway"/>
              <a:cs typeface="Raleway"/>
              <a:sym typeface="Raleway"/>
            </a:endParaRPr>
          </a:p>
          <a:p>
            <a:pPr marL="0" lvl="0" indent="0" algn="l" rtl="0">
              <a:lnSpc>
                <a:spcPct val="115000"/>
              </a:lnSpc>
              <a:spcBef>
                <a:spcPts val="0"/>
              </a:spcBef>
              <a:spcAft>
                <a:spcPts val="0"/>
              </a:spcAft>
              <a:buNone/>
            </a:pPr>
            <a:endParaRPr sz="1400">
              <a:latin typeface="Raleway"/>
              <a:ea typeface="Raleway"/>
              <a:cs typeface="Raleway"/>
              <a:sym typeface="Raleway"/>
            </a:endParaRPr>
          </a:p>
        </p:txBody>
      </p:sp>
      <p:pic>
        <p:nvPicPr>
          <p:cNvPr id="400" name="Google Shape;400;p40"/>
          <p:cNvPicPr preferRelativeResize="0"/>
          <p:nvPr/>
        </p:nvPicPr>
        <p:blipFill>
          <a:blip r:embed="rId3">
            <a:alphaModFix/>
          </a:blip>
          <a:stretch>
            <a:fillRect/>
          </a:stretch>
        </p:blipFill>
        <p:spPr>
          <a:xfrm>
            <a:off x="1605688" y="2678125"/>
            <a:ext cx="6162675" cy="182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scrape_lyrics</a:t>
            </a:r>
            <a:endParaRPr>
              <a:solidFill>
                <a:srgbClr val="FFFFFF"/>
              </a:solidFill>
              <a:latin typeface="Oswald"/>
              <a:ea typeface="Oswald"/>
              <a:cs typeface="Oswald"/>
              <a:sym typeface="Oswald"/>
            </a:endParaRPr>
          </a:p>
        </p:txBody>
      </p:sp>
      <p:sp>
        <p:nvSpPr>
          <p:cNvPr id="414" name="Google Shape;414;p41"/>
          <p:cNvSpPr txBox="1"/>
          <p:nvPr/>
        </p:nvSpPr>
        <p:spPr>
          <a:xfrm>
            <a:off x="704500" y="1337100"/>
            <a:ext cx="4758900" cy="186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url found in the response returned from the genius API.</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With the url the function scrapes the web for the song lyrics using Beautiful Soup.</a:t>
            </a:r>
            <a:endParaRPr>
              <a:latin typeface="Open Sans"/>
              <a:ea typeface="Open Sans"/>
              <a:cs typeface="Open Sans"/>
              <a:sym typeface="Open Sans"/>
            </a:endParaRPr>
          </a:p>
        </p:txBody>
      </p:sp>
      <p:pic>
        <p:nvPicPr>
          <p:cNvPr id="415" name="Google Shape;415;p41"/>
          <p:cNvPicPr preferRelativeResize="0"/>
          <p:nvPr/>
        </p:nvPicPr>
        <p:blipFill>
          <a:blip r:embed="rId3">
            <a:alphaModFix/>
          </a:blip>
          <a:stretch>
            <a:fillRect/>
          </a:stretch>
        </p:blipFill>
        <p:spPr>
          <a:xfrm>
            <a:off x="2710875" y="2771763"/>
            <a:ext cx="5962650"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p:nvPr/>
        </p:nvSpPr>
        <p:spPr>
          <a:xfrm>
            <a:off x="457200" y="0"/>
            <a:ext cx="82401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Goals of our Investigation</a:t>
            </a:r>
            <a:endParaRPr>
              <a:solidFill>
                <a:srgbClr val="FFFFFF"/>
              </a:solidFill>
              <a:latin typeface="Oswald"/>
              <a:ea typeface="Oswald"/>
              <a:cs typeface="Oswald"/>
              <a:sym typeface="Oswald"/>
            </a:endParaRPr>
          </a:p>
        </p:txBody>
      </p:sp>
      <p:sp>
        <p:nvSpPr>
          <p:cNvPr id="96" name="Google Shape;96;p15"/>
          <p:cNvSpPr txBox="1">
            <a:spLocks noGrp="1"/>
          </p:cNvSpPr>
          <p:nvPr>
            <p:ph type="body" idx="1"/>
          </p:nvPr>
        </p:nvSpPr>
        <p:spPr>
          <a:xfrm>
            <a:off x="650050" y="1335075"/>
            <a:ext cx="7200900" cy="3144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“Music is itself life”-Louis Armstrong</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Music is something that is heavily proliferated and an integral part of all cultures.</a:t>
            </a:r>
            <a:endParaRPr sz="1400">
              <a:latin typeface="Raleway"/>
              <a:ea typeface="Raleway"/>
              <a:cs typeface="Raleway"/>
              <a:sym typeface="Raleway"/>
            </a:endParaRPr>
          </a:p>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According to an article from MNE </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solidFill>
                  <a:srgbClr val="111111"/>
                </a:solidFill>
                <a:highlight>
                  <a:srgbClr val="FFFFFF"/>
                </a:highlight>
                <a:latin typeface="Arial"/>
                <a:ea typeface="Arial"/>
                <a:cs typeface="Arial"/>
                <a:sym typeface="Arial"/>
              </a:rPr>
              <a:t>“Americans are listening to more new music during coronavirus pandemic, new study says”</a:t>
            </a:r>
            <a:endParaRPr>
              <a:solidFill>
                <a:srgbClr val="111111"/>
              </a:solidFill>
              <a:highlight>
                <a:srgbClr val="FFFFFF"/>
              </a:highlight>
              <a:latin typeface="Arial"/>
              <a:ea typeface="Arial"/>
              <a:cs typeface="Arial"/>
              <a:sym typeface="Arial"/>
            </a:endParaRPr>
          </a:p>
          <a:p>
            <a:pPr marL="1371600" lvl="2" indent="-317500" algn="l" rtl="0">
              <a:lnSpc>
                <a:spcPct val="140000"/>
              </a:lnSpc>
              <a:spcBef>
                <a:spcPts val="0"/>
              </a:spcBef>
              <a:spcAft>
                <a:spcPts val="0"/>
              </a:spcAft>
              <a:buSzPts val="1400"/>
              <a:buFont typeface="Raleway"/>
              <a:buChar char="■"/>
            </a:pPr>
            <a:r>
              <a:rPr lang="en" sz="1500">
                <a:highlight>
                  <a:srgbClr val="FFFFFF"/>
                </a:highlight>
                <a:latin typeface="Arial"/>
                <a:ea typeface="Arial"/>
                <a:cs typeface="Arial"/>
                <a:sym typeface="Arial"/>
              </a:rPr>
              <a:t>Music video streams have also increased by 10 per cent</a:t>
            </a:r>
            <a:endParaRPr sz="1500">
              <a:highlight>
                <a:srgbClr val="FFFFFF"/>
              </a:highlight>
              <a:latin typeface="Arial"/>
              <a:ea typeface="Arial"/>
              <a:cs typeface="Arial"/>
              <a:sym typeface="Arial"/>
            </a:endParaRPr>
          </a:p>
          <a:p>
            <a:pPr marL="1828800" lvl="3" indent="-323850" algn="l" rtl="0">
              <a:lnSpc>
                <a:spcPct val="140000"/>
              </a:lnSpc>
              <a:spcBef>
                <a:spcPts val="0"/>
              </a:spcBef>
              <a:spcAft>
                <a:spcPts val="0"/>
              </a:spcAft>
              <a:buSzPts val="1500"/>
              <a:buFont typeface="Arial"/>
              <a:buChar char="●"/>
            </a:pPr>
            <a:r>
              <a:rPr lang="en" sz="1500">
                <a:highlight>
                  <a:srgbClr val="FFFFFF"/>
                </a:highlight>
                <a:latin typeface="Arial"/>
                <a:ea typeface="Arial"/>
                <a:cs typeface="Arial"/>
                <a:sym typeface="Arial"/>
              </a:rPr>
              <a:t>https://www.nme.com/news/music/people-are-listening-to-more-new-music-during-coronavirus-pandemic-new-study-says-2667098</a:t>
            </a:r>
            <a:endParaRPr sz="1500">
              <a:highlight>
                <a:srgbClr val="FFFFFF"/>
              </a:highlight>
              <a:latin typeface="Arial"/>
              <a:ea typeface="Arial"/>
              <a:cs typeface="Arial"/>
              <a:sym typeface="Arial"/>
            </a:endParaRPr>
          </a:p>
          <a:p>
            <a:pPr marL="0" lvl="0" indent="0" algn="l" rtl="0">
              <a:lnSpc>
                <a:spcPct val="150000"/>
              </a:lnSpc>
              <a:spcBef>
                <a:spcPts val="11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1600"/>
              </a:spcAft>
              <a:buNone/>
            </a:pPr>
            <a:endParaRPr>
              <a:latin typeface="Raleway"/>
              <a:ea typeface="Raleway"/>
              <a:cs typeface="Raleway"/>
              <a:sym typeface="Raleway"/>
            </a:endParaRPr>
          </a:p>
        </p:txBody>
      </p:sp>
      <p:pic>
        <p:nvPicPr>
          <p:cNvPr id="97" name="Google Shape;97;p15"/>
          <p:cNvPicPr preferRelativeResize="0"/>
          <p:nvPr/>
        </p:nvPicPr>
        <p:blipFill>
          <a:blip r:embed="rId3">
            <a:alphaModFix/>
          </a:blip>
          <a:stretch>
            <a:fillRect/>
          </a:stretch>
        </p:blipFill>
        <p:spPr>
          <a:xfrm>
            <a:off x="457200" y="3738350"/>
            <a:ext cx="1483750" cy="148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get_lyrics</a:t>
            </a:r>
            <a:endParaRPr>
              <a:solidFill>
                <a:srgbClr val="FFFFFF"/>
              </a:solidFill>
              <a:latin typeface="Oswald"/>
              <a:ea typeface="Oswald"/>
              <a:cs typeface="Oswald"/>
              <a:sym typeface="Oswald"/>
            </a:endParaRPr>
          </a:p>
        </p:txBody>
      </p:sp>
      <p:sp>
        <p:nvSpPr>
          <p:cNvPr id="429" name="Google Shape;429;p4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430" name="Google Shape;430;p42"/>
          <p:cNvPicPr preferRelativeResize="0"/>
          <p:nvPr/>
        </p:nvPicPr>
        <p:blipFill>
          <a:blip r:embed="rId3">
            <a:alphaModFix/>
          </a:blip>
          <a:stretch>
            <a:fillRect/>
          </a:stretch>
        </p:blipFill>
        <p:spPr>
          <a:xfrm>
            <a:off x="3842441" y="62400"/>
            <a:ext cx="4627468" cy="5143501"/>
          </a:xfrm>
          <a:prstGeom prst="rect">
            <a:avLst/>
          </a:prstGeom>
          <a:noFill/>
          <a:ln>
            <a:noFill/>
          </a:ln>
        </p:spPr>
      </p:pic>
      <p:sp>
        <p:nvSpPr>
          <p:cNvPr id="431" name="Google Shape;431;p42"/>
          <p:cNvSpPr txBox="1"/>
          <p:nvPr/>
        </p:nvSpPr>
        <p:spPr>
          <a:xfrm>
            <a:off x="560725" y="1236450"/>
            <a:ext cx="3192300" cy="381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track names, artist names, and the Genius access token(key) teo get a response from the Genius API.</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From the response we retrieve the URL to web scrape the Genius website and return the song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used a series of conditionals and try/except clauses to catch any failed web scrape attempts or a return of empty lyrics. Also included is a sleep timer.</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get_lyrics_from_db()</a:t>
            </a:r>
            <a:endParaRPr>
              <a:solidFill>
                <a:srgbClr val="FFFFFF"/>
              </a:solidFill>
              <a:latin typeface="Oswald"/>
              <a:ea typeface="Oswald"/>
              <a:cs typeface="Oswald"/>
              <a:sym typeface="Oswald"/>
            </a:endParaRPr>
          </a:p>
        </p:txBody>
      </p:sp>
      <p:sp>
        <p:nvSpPr>
          <p:cNvPr id="445" name="Google Shape;445;p4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46" name="Google Shape;446;p43"/>
          <p:cNvSpPr txBox="1"/>
          <p:nvPr/>
        </p:nvSpPr>
        <p:spPr>
          <a:xfrm>
            <a:off x="833875" y="1624650"/>
            <a:ext cx="4902600" cy="215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selects all the lyrics data from the Genius API database table and returns a tuple list of the lyrics.</a:t>
            </a:r>
            <a:endParaRPr>
              <a:latin typeface="Open Sans"/>
              <a:ea typeface="Open Sans"/>
              <a:cs typeface="Open Sans"/>
              <a:sym typeface="Open Sans"/>
            </a:endParaRPr>
          </a:p>
        </p:txBody>
      </p:sp>
      <p:pic>
        <p:nvPicPr>
          <p:cNvPr id="447" name="Google Shape;447;p43"/>
          <p:cNvPicPr preferRelativeResize="0"/>
          <p:nvPr/>
        </p:nvPicPr>
        <p:blipFill>
          <a:blip r:embed="rId3">
            <a:alphaModFix/>
          </a:blip>
          <a:stretch>
            <a:fillRect/>
          </a:stretch>
        </p:blipFill>
        <p:spPr>
          <a:xfrm>
            <a:off x="2215575" y="2895263"/>
            <a:ext cx="6457950" cy="168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get_word_count()</a:t>
            </a:r>
            <a:endParaRPr>
              <a:solidFill>
                <a:srgbClr val="FFFFFF"/>
              </a:solidFill>
              <a:latin typeface="Oswald"/>
              <a:ea typeface="Oswald"/>
              <a:cs typeface="Oswald"/>
              <a:sym typeface="Oswald"/>
            </a:endParaRPr>
          </a:p>
        </p:txBody>
      </p:sp>
      <p:sp>
        <p:nvSpPr>
          <p:cNvPr id="461" name="Google Shape;461;p4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62" name="Google Shape;462;p44"/>
          <p:cNvSpPr txBox="1"/>
          <p:nvPr/>
        </p:nvSpPr>
        <p:spPr>
          <a:xfrm>
            <a:off x="891400" y="1653400"/>
            <a:ext cx="4111800" cy="2242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lyrics tuple data and iterates through the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then returns a list of the word count for each song in the database.</a:t>
            </a:r>
            <a:endParaRPr>
              <a:latin typeface="Open Sans"/>
              <a:ea typeface="Open Sans"/>
              <a:cs typeface="Open Sans"/>
              <a:sym typeface="Open Sans"/>
            </a:endParaRPr>
          </a:p>
        </p:txBody>
      </p:sp>
      <p:pic>
        <p:nvPicPr>
          <p:cNvPr id="463" name="Google Shape;463;p44"/>
          <p:cNvPicPr preferRelativeResize="0"/>
          <p:nvPr/>
        </p:nvPicPr>
        <p:blipFill>
          <a:blip r:embed="rId3">
            <a:alphaModFix/>
          </a:blip>
          <a:stretch>
            <a:fillRect/>
          </a:stretch>
        </p:blipFill>
        <p:spPr>
          <a:xfrm>
            <a:off x="4520427" y="3289326"/>
            <a:ext cx="4111800" cy="1780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average_word_count()</a:t>
            </a:r>
            <a:endParaRPr>
              <a:solidFill>
                <a:srgbClr val="FFFFFF"/>
              </a:solidFill>
              <a:latin typeface="Oswald"/>
              <a:ea typeface="Oswald"/>
              <a:cs typeface="Oswald"/>
              <a:sym typeface="Oswald"/>
            </a:endParaRPr>
          </a:p>
        </p:txBody>
      </p:sp>
      <p:sp>
        <p:nvSpPr>
          <p:cNvPr id="477" name="Google Shape;477;p4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78" name="Google Shape;478;p45"/>
          <p:cNvSpPr txBox="1"/>
          <p:nvPr/>
        </p:nvSpPr>
        <p:spPr>
          <a:xfrm>
            <a:off x="632600" y="1265200"/>
            <a:ext cx="5075100" cy="265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word_counts list returned from the lyrics data and calculates the average word count for all the songs.</a:t>
            </a:r>
            <a:endParaRPr>
              <a:latin typeface="Open Sans"/>
              <a:ea typeface="Open Sans"/>
              <a:cs typeface="Open Sans"/>
              <a:sym typeface="Open Sans"/>
            </a:endParaRPr>
          </a:p>
        </p:txBody>
      </p:sp>
      <p:pic>
        <p:nvPicPr>
          <p:cNvPr id="479" name="Google Shape;479;p45"/>
          <p:cNvPicPr preferRelativeResize="0"/>
          <p:nvPr/>
        </p:nvPicPr>
        <p:blipFill>
          <a:blip r:embed="rId3">
            <a:alphaModFix/>
          </a:blip>
          <a:stretch>
            <a:fillRect/>
          </a:stretch>
        </p:blipFill>
        <p:spPr>
          <a:xfrm>
            <a:off x="4514505" y="3187125"/>
            <a:ext cx="3955400" cy="168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setUpSongTable()</a:t>
            </a:r>
            <a:endParaRPr>
              <a:solidFill>
                <a:srgbClr val="FFFFFF"/>
              </a:solidFill>
              <a:latin typeface="Oswald"/>
              <a:ea typeface="Oswald"/>
              <a:cs typeface="Oswald"/>
              <a:sym typeface="Oswald"/>
            </a:endParaRPr>
          </a:p>
        </p:txBody>
      </p:sp>
      <p:sp>
        <p:nvSpPr>
          <p:cNvPr id="493" name="Google Shape;493;p4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494" name="Google Shape;494;p46"/>
          <p:cNvPicPr preferRelativeResize="0"/>
          <p:nvPr/>
        </p:nvPicPr>
        <p:blipFill>
          <a:blip r:embed="rId3">
            <a:alphaModFix/>
          </a:blip>
          <a:stretch>
            <a:fillRect/>
          </a:stretch>
        </p:blipFill>
        <p:spPr>
          <a:xfrm>
            <a:off x="457200" y="967215"/>
            <a:ext cx="8240100" cy="42386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setupSongTable() (Cont’d)</a:t>
            </a:r>
            <a:endParaRPr>
              <a:solidFill>
                <a:srgbClr val="FFFFFF"/>
              </a:solidFill>
              <a:latin typeface="Oswald"/>
              <a:ea typeface="Oswald"/>
              <a:cs typeface="Oswald"/>
              <a:sym typeface="Oswald"/>
            </a:endParaRPr>
          </a:p>
        </p:txBody>
      </p:sp>
      <p:sp>
        <p:nvSpPr>
          <p:cNvPr id="508" name="Google Shape;508;p4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509" name="Google Shape;509;p47"/>
          <p:cNvSpPr txBox="1"/>
          <p:nvPr/>
        </p:nvSpPr>
        <p:spPr>
          <a:xfrm>
            <a:off x="805125" y="1552750"/>
            <a:ext cx="4572000" cy="212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names list, a track artist list, and a song lyrics list to create the Genius database table.</a:t>
            </a:r>
            <a:endParaRPr>
              <a:latin typeface="Open Sans"/>
              <a:ea typeface="Open Sans"/>
              <a:cs typeface="Open Sans"/>
              <a:sym typeface="Open Sans"/>
            </a:endParaRPr>
          </a:p>
        </p:txBody>
      </p:sp>
      <p:pic>
        <p:nvPicPr>
          <p:cNvPr id="510" name="Google Shape;510;p47" descr="10 Online Research Tools Every Online Learner Should Know About - eLearning  Industry"/>
          <p:cNvPicPr preferRelativeResize="0"/>
          <p:nvPr/>
        </p:nvPicPr>
        <p:blipFill>
          <a:blip r:embed="rId3">
            <a:alphaModFix/>
          </a:blip>
          <a:stretch>
            <a:fillRect/>
          </a:stretch>
        </p:blipFill>
        <p:spPr>
          <a:xfrm>
            <a:off x="5243550" y="1984075"/>
            <a:ext cx="3453800" cy="236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Main</a:t>
            </a:r>
            <a:endParaRPr>
              <a:solidFill>
                <a:srgbClr val="FFFFFF"/>
              </a:solidFill>
              <a:latin typeface="Oswald"/>
              <a:ea typeface="Oswald"/>
              <a:cs typeface="Oswald"/>
              <a:sym typeface="Oswald"/>
            </a:endParaRPr>
          </a:p>
        </p:txBody>
      </p:sp>
      <p:sp>
        <p:nvSpPr>
          <p:cNvPr id="524" name="Google Shape;524;p4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25" name="Google Shape;525;p48"/>
          <p:cNvPicPr preferRelativeResize="0"/>
          <p:nvPr/>
        </p:nvPicPr>
        <p:blipFill>
          <a:blip r:embed="rId3">
            <a:alphaModFix/>
          </a:blip>
          <a:stretch>
            <a:fillRect/>
          </a:stretch>
        </p:blipFill>
        <p:spPr>
          <a:xfrm>
            <a:off x="674098" y="1147225"/>
            <a:ext cx="7076274" cy="387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Main</a:t>
            </a:r>
            <a:endParaRPr>
              <a:solidFill>
                <a:srgbClr val="FFFFFF"/>
              </a:solidFill>
              <a:latin typeface="Oswald"/>
              <a:ea typeface="Oswald"/>
              <a:cs typeface="Oswald"/>
              <a:sym typeface="Oswald"/>
            </a:endParaRPr>
          </a:p>
        </p:txBody>
      </p:sp>
      <p:sp>
        <p:nvSpPr>
          <p:cNvPr id="539" name="Google Shape;539;p4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540" name="Google Shape;540;p49"/>
          <p:cNvSpPr txBox="1"/>
          <p:nvPr/>
        </p:nvSpPr>
        <p:spPr>
          <a:xfrm>
            <a:off x="920150" y="1710900"/>
            <a:ext cx="4744500" cy="247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Under main we call all our functions and write to a text file a few of our calculations.</a:t>
            </a:r>
            <a:endParaRPr>
              <a:latin typeface="Open Sans"/>
              <a:ea typeface="Open Sans"/>
              <a:cs typeface="Open Sans"/>
              <a:sym typeface="Open Sans"/>
            </a:endParaRPr>
          </a:p>
        </p:txBody>
      </p:sp>
      <p:pic>
        <p:nvPicPr>
          <p:cNvPr id="541" name="Google Shape;541;p49" descr="10 Online Research Tools Every Online Learner Should Know About - eLearning  Industry"/>
          <p:cNvPicPr preferRelativeResize="0"/>
          <p:nvPr/>
        </p:nvPicPr>
        <p:blipFill>
          <a:blip r:embed="rId3">
            <a:alphaModFix/>
          </a:blip>
          <a:stretch>
            <a:fillRect/>
          </a:stretch>
        </p:blipFill>
        <p:spPr>
          <a:xfrm>
            <a:off x="5243550" y="2060275"/>
            <a:ext cx="3453800" cy="236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0"/>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Spotify API.py </a:t>
            </a:r>
            <a:endParaRPr b="1" dirty="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get_playlist_info():</a:t>
            </a:r>
            <a:endParaRPr>
              <a:solidFill>
                <a:srgbClr val="FFFFFF"/>
              </a:solidFill>
              <a:latin typeface="Oswald"/>
              <a:ea typeface="Oswald"/>
              <a:cs typeface="Oswald"/>
              <a:sym typeface="Oswald"/>
            </a:endParaRPr>
          </a:p>
        </p:txBody>
      </p:sp>
      <p:sp>
        <p:nvSpPr>
          <p:cNvPr id="560" name="Google Shape;560;p5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1"/>
                </a:solidFill>
                <a:latin typeface="Raleway"/>
                <a:ea typeface="Raleway"/>
                <a:cs typeface="Raleway"/>
                <a:sym typeface="Raleway"/>
              </a:rPr>
              <a:t>Our Project Layout:</a:t>
            </a:r>
            <a:endParaRPr b="1">
              <a:solidFill>
                <a:schemeClr val="accent1"/>
              </a:solidFill>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We Imported the Spotify library to help us use the Spotify API with a few Spotipy functions..</a:t>
            </a:r>
            <a:endParaRPr sz="1400">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We contact the Spotify API using our clients id’s and secrets.</a:t>
            </a:r>
            <a:endParaRPr sz="1400">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Return a response from the Spotify API using the spotify_user_id and spotify_playlist_id.</a:t>
            </a:r>
            <a:endParaRPr sz="1400">
              <a:latin typeface="Raleway"/>
              <a:ea typeface="Raleway"/>
              <a:cs typeface="Raleway"/>
              <a:sym typeface="Raleway"/>
            </a:endParaRPr>
          </a:p>
          <a:p>
            <a:pPr marL="0" lvl="0" indent="0" algn="l" rtl="0">
              <a:spcBef>
                <a:spcPts val="10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61" name="Google Shape;561;p51"/>
          <p:cNvPicPr preferRelativeResize="0"/>
          <p:nvPr/>
        </p:nvPicPr>
        <p:blipFill>
          <a:blip r:embed="rId3">
            <a:alphaModFix/>
          </a:blip>
          <a:stretch>
            <a:fillRect/>
          </a:stretch>
        </p:blipFill>
        <p:spPr>
          <a:xfrm>
            <a:off x="67825" y="3427300"/>
            <a:ext cx="9086850" cy="97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p:nvPr/>
        </p:nvSpPr>
        <p:spPr>
          <a:xfrm>
            <a:off x="457200" y="0"/>
            <a:ext cx="82401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Goals of our Investigation(Cont’d)</a:t>
            </a:r>
            <a:endParaRPr>
              <a:solidFill>
                <a:srgbClr val="FFFFFF"/>
              </a:solidFill>
              <a:latin typeface="Oswald"/>
              <a:ea typeface="Oswald"/>
              <a:cs typeface="Oswald"/>
              <a:sym typeface="Oswald"/>
            </a:endParaRPr>
          </a:p>
        </p:txBody>
      </p:sp>
      <p:sp>
        <p:nvSpPr>
          <p:cNvPr id="111" name="Google Shape;111;p16"/>
          <p:cNvSpPr txBox="1">
            <a:spLocks noGrp="1"/>
          </p:cNvSpPr>
          <p:nvPr>
            <p:ph type="body" idx="1"/>
          </p:nvPr>
        </p:nvSpPr>
        <p:spPr>
          <a:xfrm>
            <a:off x="650050" y="1335075"/>
            <a:ext cx="5201400" cy="3808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We were initially interested in investigation whether we could extrapolate any data in regards to consumption patterns of music during the COVID pandemic.</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Upon further investigation, however, we realized we didn’t have access to that kind of data with the publicly available spotify API.</a:t>
            </a:r>
            <a:endParaRPr sz="1400">
              <a:latin typeface="Raleway"/>
              <a:ea typeface="Raleway"/>
              <a:cs typeface="Raleway"/>
              <a:sym typeface="Raleway"/>
            </a:endParaRPr>
          </a:p>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The focus of our investigation thus shifted to whether we could find any general trends in regards to the top performing songs in the Covid era.</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Additionally, we were  concerned with the proper demonstration of API,Beautiful Soup, Webscrapping, and Database calculations</a:t>
            </a:r>
            <a:endParaRPr sz="1400">
              <a:latin typeface="Raleway"/>
              <a:ea typeface="Raleway"/>
              <a:cs typeface="Raleway"/>
              <a:sym typeface="Raleway"/>
            </a:endParaRPr>
          </a:p>
          <a:p>
            <a:pPr marL="91440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0"/>
              </a:spcAft>
              <a:buNone/>
            </a:pPr>
            <a:endParaRPr>
              <a:latin typeface="Raleway"/>
              <a:ea typeface="Raleway"/>
              <a:cs typeface="Raleway"/>
              <a:sym typeface="Raleway"/>
            </a:endParaRPr>
          </a:p>
          <a:p>
            <a:pPr marL="91440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1600"/>
              </a:spcAft>
              <a:buNone/>
            </a:pPr>
            <a:endParaRPr>
              <a:latin typeface="Raleway"/>
              <a:ea typeface="Raleway"/>
              <a:cs typeface="Raleway"/>
              <a:sym typeface="Raleway"/>
            </a:endParaRPr>
          </a:p>
        </p:txBody>
      </p:sp>
      <p:pic>
        <p:nvPicPr>
          <p:cNvPr id="112" name="Google Shape;112;p16"/>
          <p:cNvPicPr preferRelativeResize="0"/>
          <p:nvPr/>
        </p:nvPicPr>
        <p:blipFill>
          <a:blip r:embed="rId3">
            <a:alphaModFix/>
          </a:blip>
          <a:stretch>
            <a:fillRect/>
          </a:stretch>
        </p:blipFill>
        <p:spPr>
          <a:xfrm>
            <a:off x="5779700" y="3386275"/>
            <a:ext cx="3120850" cy="1835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get_track_information():</a:t>
            </a:r>
            <a:endParaRPr>
              <a:solidFill>
                <a:srgbClr val="FFFFFF"/>
              </a:solidFill>
              <a:latin typeface="Oswald"/>
              <a:ea typeface="Oswald"/>
              <a:cs typeface="Oswald"/>
              <a:sym typeface="Oswald"/>
            </a:endParaRPr>
          </a:p>
        </p:txBody>
      </p:sp>
      <p:sp>
        <p:nvSpPr>
          <p:cNvPr id="575" name="Google Shape;575;p5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76" name="Google Shape;576;p52"/>
          <p:cNvPicPr preferRelativeResize="0"/>
          <p:nvPr/>
        </p:nvPicPr>
        <p:blipFill>
          <a:blip r:embed="rId3">
            <a:alphaModFix/>
          </a:blip>
          <a:stretch>
            <a:fillRect/>
          </a:stretch>
        </p:blipFill>
        <p:spPr>
          <a:xfrm>
            <a:off x="674088" y="1148413"/>
            <a:ext cx="7915275" cy="360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get_track_information(): Cont’d</a:t>
            </a:r>
            <a:endParaRPr>
              <a:solidFill>
                <a:srgbClr val="FFFFFF"/>
              </a:solidFill>
              <a:latin typeface="Oswald"/>
              <a:ea typeface="Oswald"/>
              <a:cs typeface="Oswald"/>
              <a:sym typeface="Oswald"/>
            </a:endParaRPr>
          </a:p>
        </p:txBody>
      </p:sp>
      <p:sp>
        <p:nvSpPr>
          <p:cNvPr id="590" name="Google Shape;590;p5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This Function condenses alld data requests from Spotify API json response into one function.</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We access track name, album type, popularity, and duration in ms.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Track artist names into appropriate lists and return them.</a:t>
            </a: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91" name="Google Shape;591;p53" descr="10 Online Research Tools Every Online Learner Should Know About - eLearning  Industry"/>
          <p:cNvPicPr preferRelativeResize="0"/>
          <p:nvPr/>
        </p:nvPicPr>
        <p:blipFill>
          <a:blip r:embed="rId3">
            <a:alphaModFix/>
          </a:blip>
          <a:stretch>
            <a:fillRect/>
          </a:stretch>
        </p:blipFill>
        <p:spPr>
          <a:xfrm>
            <a:off x="5099775" y="2559175"/>
            <a:ext cx="3453800" cy="236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get_pop_from _database():</a:t>
            </a:r>
            <a:endParaRPr>
              <a:solidFill>
                <a:srgbClr val="FFFFFF"/>
              </a:solidFill>
              <a:latin typeface="Oswald"/>
              <a:ea typeface="Oswald"/>
              <a:cs typeface="Oswald"/>
              <a:sym typeface="Oswald"/>
            </a:endParaRPr>
          </a:p>
        </p:txBody>
      </p:sp>
      <p:sp>
        <p:nvSpPr>
          <p:cNvPr id="605" name="Google Shape;605;p5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06" name="Google Shape;606;p54"/>
          <p:cNvPicPr preferRelativeResize="0"/>
          <p:nvPr/>
        </p:nvPicPr>
        <p:blipFill>
          <a:blip r:embed="rId3">
            <a:alphaModFix/>
          </a:blip>
          <a:stretch>
            <a:fillRect/>
          </a:stretch>
        </p:blipFill>
        <p:spPr>
          <a:xfrm>
            <a:off x="2581675" y="1060350"/>
            <a:ext cx="6115626" cy="4145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get_pop_from _database(): Cont’d</a:t>
            </a:r>
            <a:endParaRPr>
              <a:solidFill>
                <a:srgbClr val="FFFFFF"/>
              </a:solidFill>
              <a:latin typeface="Oswald"/>
              <a:ea typeface="Oswald"/>
              <a:cs typeface="Oswald"/>
              <a:sym typeface="Oswald"/>
            </a:endParaRPr>
          </a:p>
        </p:txBody>
      </p:sp>
      <p:sp>
        <p:nvSpPr>
          <p:cNvPr id="620" name="Google Shape;620;p5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This function selects the popularity data from the SpotifySongAPI table and returns the popularity tuple list. </a:t>
            </a:r>
            <a:endParaRPr>
              <a:latin typeface="Raleway"/>
              <a:ea typeface="Raleway"/>
              <a:cs typeface="Raleway"/>
              <a:sym typeface="Raleway"/>
            </a:endParaRPr>
          </a:p>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It then calculates the popularity average by converting the tuple data into integers. </a:t>
            </a:r>
            <a:endParaRPr>
              <a:latin typeface="Raleway"/>
              <a:ea typeface="Raleway"/>
              <a:cs typeface="Raleway"/>
              <a:sym typeface="Raleway"/>
            </a:endParaRPr>
          </a:p>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It then returns the popularity average.</a:t>
            </a:r>
            <a:endParaRPr>
              <a:latin typeface="Raleway"/>
              <a:ea typeface="Raleway"/>
              <a:cs typeface="Raleway"/>
              <a:sym typeface="Raleway"/>
            </a:endParaRPr>
          </a:p>
        </p:txBody>
      </p:sp>
      <p:pic>
        <p:nvPicPr>
          <p:cNvPr id="621" name="Google Shape;621;p55" descr="10 Online Research Tools Every Online Learner Should Know About - eLearning  Industry"/>
          <p:cNvPicPr preferRelativeResize="0"/>
          <p:nvPr/>
        </p:nvPicPr>
        <p:blipFill>
          <a:blip r:embed="rId3">
            <a:alphaModFix/>
          </a:blip>
          <a:stretch>
            <a:fillRect/>
          </a:stretch>
        </p:blipFill>
        <p:spPr>
          <a:xfrm>
            <a:off x="5128550" y="2778650"/>
            <a:ext cx="3453800" cy="236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6"/>
          <p:cNvSpPr txBox="1">
            <a:spLocks noGrp="1"/>
          </p:cNvSpPr>
          <p:nvPr>
            <p:ph type="title"/>
          </p:nvPr>
        </p:nvSpPr>
        <p:spPr>
          <a:xfrm>
            <a:off x="311700" y="364825"/>
            <a:ext cx="8520600" cy="7824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get_time_from _database():</a:t>
            </a:r>
            <a:endParaRPr>
              <a:solidFill>
                <a:srgbClr val="FFFFFF"/>
              </a:solidFill>
              <a:latin typeface="Oswald"/>
              <a:ea typeface="Oswald"/>
              <a:cs typeface="Oswald"/>
              <a:sym typeface="Oswald"/>
            </a:endParaRPr>
          </a:p>
        </p:txBody>
      </p:sp>
      <p:sp>
        <p:nvSpPr>
          <p:cNvPr id="635" name="Google Shape;635;p5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36" name="Google Shape;636;p56"/>
          <p:cNvPicPr preferRelativeResize="0"/>
          <p:nvPr/>
        </p:nvPicPr>
        <p:blipFill>
          <a:blip r:embed="rId3">
            <a:alphaModFix/>
          </a:blip>
          <a:stretch>
            <a:fillRect/>
          </a:stretch>
        </p:blipFill>
        <p:spPr>
          <a:xfrm>
            <a:off x="2841275" y="997475"/>
            <a:ext cx="5725826" cy="420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get_time_from_database(): Cont’d</a:t>
            </a:r>
            <a:endParaRPr>
              <a:solidFill>
                <a:srgbClr val="FFFFFF"/>
              </a:solidFill>
              <a:latin typeface="Oswald"/>
              <a:ea typeface="Oswald"/>
              <a:cs typeface="Oswald"/>
              <a:sym typeface="Oswald"/>
            </a:endParaRPr>
          </a:p>
        </p:txBody>
      </p:sp>
      <p:sp>
        <p:nvSpPr>
          <p:cNvPr id="650" name="Google Shape;650;p5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This function selects the song duration data from the SpotifySonggAPI table and returns the duration tuple list. It then calculates the duration average by converting the tuple data into integers.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It then returns the duration Average.</a:t>
            </a: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51" name="Google Shape;651;p57" descr="10 Online Research Tools Every Online Learner Should Know About - eLearning  Industry"/>
          <p:cNvPicPr preferRelativeResize="0"/>
          <p:nvPr/>
        </p:nvPicPr>
        <p:blipFill>
          <a:blip r:embed="rId3">
            <a:alphaModFix/>
          </a:blip>
          <a:stretch>
            <a:fillRect/>
          </a:stretch>
        </p:blipFill>
        <p:spPr>
          <a:xfrm>
            <a:off x="5016100" y="2587925"/>
            <a:ext cx="3453800" cy="236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get_track_artists():</a:t>
            </a:r>
            <a:endParaRPr>
              <a:solidFill>
                <a:srgbClr val="FFFFFF"/>
              </a:solidFill>
              <a:latin typeface="Oswald"/>
              <a:ea typeface="Oswald"/>
              <a:cs typeface="Oswald"/>
              <a:sym typeface="Oswald"/>
            </a:endParaRPr>
          </a:p>
        </p:txBody>
      </p:sp>
      <p:sp>
        <p:nvSpPr>
          <p:cNvPr id="665" name="Google Shape;665;p5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666" name="Google Shape;666;p58"/>
          <p:cNvSpPr txBox="1"/>
          <p:nvPr/>
        </p:nvSpPr>
        <p:spPr>
          <a:xfrm>
            <a:off x="1063925" y="1624650"/>
            <a:ext cx="5650200" cy="131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the playlist json response and searches for track artist names.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then returns a list of track artist names.</a:t>
            </a:r>
            <a:endParaRPr>
              <a:latin typeface="Open Sans"/>
              <a:ea typeface="Open Sans"/>
              <a:cs typeface="Open Sans"/>
              <a:sym typeface="Open Sans"/>
            </a:endParaRPr>
          </a:p>
        </p:txBody>
      </p:sp>
      <p:pic>
        <p:nvPicPr>
          <p:cNvPr id="667" name="Google Shape;667;p58"/>
          <p:cNvPicPr preferRelativeResize="0"/>
          <p:nvPr/>
        </p:nvPicPr>
        <p:blipFill>
          <a:blip r:embed="rId3">
            <a:alphaModFix/>
          </a:blip>
          <a:stretch>
            <a:fillRect/>
          </a:stretch>
        </p:blipFill>
        <p:spPr>
          <a:xfrm>
            <a:off x="1915550" y="3567600"/>
            <a:ext cx="6781800" cy="1638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200">
                <a:solidFill>
                  <a:schemeClr val="lt1"/>
                </a:solidFill>
                <a:latin typeface="Oswald"/>
                <a:ea typeface="Oswald"/>
                <a:cs typeface="Oswald"/>
                <a:sym typeface="Oswald"/>
              </a:rPr>
              <a:t>SetUpArtistListTable</a:t>
            </a:r>
            <a:endParaRPr/>
          </a:p>
        </p:txBody>
      </p:sp>
      <p:sp>
        <p:nvSpPr>
          <p:cNvPr id="676" name="Google Shape;676;p5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81" name="Google Shape;681;p59"/>
          <p:cNvPicPr preferRelativeResize="0"/>
          <p:nvPr/>
        </p:nvPicPr>
        <p:blipFill>
          <a:blip r:embed="rId3">
            <a:alphaModFix/>
          </a:blip>
          <a:stretch>
            <a:fillRect/>
          </a:stretch>
        </p:blipFill>
        <p:spPr>
          <a:xfrm>
            <a:off x="2234350" y="1022500"/>
            <a:ext cx="6439175" cy="4183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SetUpArtistTable (Cont’d)</a:t>
            </a:r>
            <a:endParaRPr>
              <a:solidFill>
                <a:srgbClr val="FFFFFF"/>
              </a:solidFill>
              <a:latin typeface="Oswald"/>
              <a:ea typeface="Oswald"/>
              <a:cs typeface="Oswald"/>
              <a:sym typeface="Oswald"/>
            </a:endParaRPr>
          </a:p>
        </p:txBody>
      </p:sp>
      <p:sp>
        <p:nvSpPr>
          <p:cNvPr id="695" name="Google Shape;695;p6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696" name="Google Shape;696;p60"/>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artist list to create the SpotifyAPI database table.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database table houses each Unique artist with a unique artist key.</a:t>
            </a:r>
            <a:endParaRPr>
              <a:latin typeface="Open Sans"/>
              <a:ea typeface="Open Sans"/>
              <a:cs typeface="Open Sans"/>
              <a:sym typeface="Open Sans"/>
            </a:endParaRPr>
          </a:p>
        </p:txBody>
      </p:sp>
      <p:pic>
        <p:nvPicPr>
          <p:cNvPr id="697" name="Google Shape;697;p60" descr="10 Online Research Tools Every Online Learner Should Know About - eLearning  Industry"/>
          <p:cNvPicPr preferRelativeResize="0"/>
          <p:nvPr/>
        </p:nvPicPr>
        <p:blipFill>
          <a:blip r:embed="rId3">
            <a:alphaModFix/>
          </a:blip>
          <a:stretch>
            <a:fillRect/>
          </a:stretch>
        </p:blipFill>
        <p:spPr>
          <a:xfrm>
            <a:off x="5219725" y="2705175"/>
            <a:ext cx="3453800" cy="2364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430500" y="7637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SetUpInfoTable</a:t>
            </a:r>
            <a:endParaRPr/>
          </a:p>
        </p:txBody>
      </p:sp>
      <p:sp>
        <p:nvSpPr>
          <p:cNvPr id="706" name="Google Shape;706;p6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11" name="Google Shape;711;p61"/>
          <p:cNvPicPr preferRelativeResize="0"/>
          <p:nvPr/>
        </p:nvPicPr>
        <p:blipFill>
          <a:blip r:embed="rId3">
            <a:alphaModFix/>
          </a:blip>
          <a:stretch>
            <a:fillRect/>
          </a:stretch>
        </p:blipFill>
        <p:spPr>
          <a:xfrm>
            <a:off x="457250" y="794618"/>
            <a:ext cx="8240100" cy="44146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Accomplishments/Goals Achieved</a:t>
            </a:r>
            <a:endParaRPr b="1">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SetUpInfoTable(Cont’d)</a:t>
            </a:r>
            <a:endParaRPr>
              <a:solidFill>
                <a:srgbClr val="FFFFFF"/>
              </a:solidFill>
              <a:latin typeface="Oswald"/>
              <a:ea typeface="Oswald"/>
              <a:cs typeface="Oswald"/>
              <a:sym typeface="Oswald"/>
            </a:endParaRPr>
          </a:p>
        </p:txBody>
      </p:sp>
      <p:sp>
        <p:nvSpPr>
          <p:cNvPr id="725" name="Google Shape;725;p6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26" name="Google Shape;726;p62"/>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name list, a track artist list,  track album type, track duration list, and a track popularity list to create the SpotifySongAPI database table.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also selects artist and artist id data from SpotfiyAPI table so we can insert it into the new SpotifySongAPI table.</a:t>
            </a:r>
            <a:endParaRPr>
              <a:latin typeface="Open Sans"/>
              <a:ea typeface="Open Sans"/>
              <a:cs typeface="Open Sans"/>
              <a:sym typeface="Open Sans"/>
            </a:endParaRPr>
          </a:p>
        </p:txBody>
      </p:sp>
      <p:pic>
        <p:nvPicPr>
          <p:cNvPr id="727" name="Google Shape;727;p62" descr="10 Online Research Tools Every Online Learner Should Know About - eLearning  Industry"/>
          <p:cNvPicPr preferRelativeResize="0"/>
          <p:nvPr/>
        </p:nvPicPr>
        <p:blipFill>
          <a:blip r:embed="rId3">
            <a:alphaModFix/>
          </a:blip>
          <a:stretch>
            <a:fillRect/>
          </a:stretch>
        </p:blipFill>
        <p:spPr>
          <a:xfrm>
            <a:off x="5449025" y="2998075"/>
            <a:ext cx="3133325" cy="2145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Joining_tables():</a:t>
            </a:r>
            <a:endParaRPr/>
          </a:p>
        </p:txBody>
      </p:sp>
      <p:sp>
        <p:nvSpPr>
          <p:cNvPr id="736" name="Google Shape;736;p6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41" name="Google Shape;741;p63"/>
          <p:cNvPicPr preferRelativeResize="0"/>
          <p:nvPr/>
        </p:nvPicPr>
        <p:blipFill>
          <a:blip r:embed="rId3">
            <a:alphaModFix/>
          </a:blip>
          <a:stretch>
            <a:fillRect/>
          </a:stretch>
        </p:blipFill>
        <p:spPr>
          <a:xfrm>
            <a:off x="158650" y="1425330"/>
            <a:ext cx="9144001" cy="324534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joining_tables (Cont’d)</a:t>
            </a:r>
            <a:endParaRPr>
              <a:solidFill>
                <a:srgbClr val="FFFFFF"/>
              </a:solidFill>
              <a:latin typeface="Oswald"/>
              <a:ea typeface="Oswald"/>
              <a:cs typeface="Oswald"/>
              <a:sym typeface="Oswald"/>
            </a:endParaRPr>
          </a:p>
        </p:txBody>
      </p:sp>
      <p:sp>
        <p:nvSpPr>
          <p:cNvPr id="755" name="Google Shape;755;p6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56" name="Google Shape;756;p64"/>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the Select and Join methods to combine data tables to select popularity data that is greater than or equal to 70 and is longer than 10000 ms in duration.</a:t>
            </a:r>
            <a:endParaRPr>
              <a:latin typeface="Open Sans"/>
              <a:ea typeface="Open Sans"/>
              <a:cs typeface="Open Sans"/>
              <a:sym typeface="Open Sans"/>
            </a:endParaRPr>
          </a:p>
        </p:txBody>
      </p:sp>
      <p:pic>
        <p:nvPicPr>
          <p:cNvPr id="757" name="Google Shape;757;p64" descr="10 Online Research Tools Every Online Learner Should Know About - eLearning  Industry"/>
          <p:cNvPicPr preferRelativeResize="0"/>
          <p:nvPr/>
        </p:nvPicPr>
        <p:blipFill>
          <a:blip r:embed="rId3">
            <a:alphaModFix/>
          </a:blip>
          <a:stretch>
            <a:fillRect/>
          </a:stretch>
        </p:blipFill>
        <p:spPr>
          <a:xfrm>
            <a:off x="4797850" y="2544800"/>
            <a:ext cx="3453800" cy="2364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5"/>
          <p:cNvSpPr/>
          <p:nvPr/>
        </p:nvSpPr>
        <p:spPr>
          <a:xfrm>
            <a:off x="430500" y="7637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Def writeCalculation</a:t>
            </a:r>
            <a:endParaRPr/>
          </a:p>
        </p:txBody>
      </p:sp>
      <p:sp>
        <p:nvSpPr>
          <p:cNvPr id="766" name="Google Shape;766;p6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71" name="Google Shape;771;p65"/>
          <p:cNvPicPr preferRelativeResize="0"/>
          <p:nvPr/>
        </p:nvPicPr>
        <p:blipFill>
          <a:blip r:embed="rId3">
            <a:alphaModFix/>
          </a:blip>
          <a:stretch>
            <a:fillRect/>
          </a:stretch>
        </p:blipFill>
        <p:spPr>
          <a:xfrm>
            <a:off x="1139238" y="1017000"/>
            <a:ext cx="6867525" cy="365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Def writeCalculation (Cont’d)</a:t>
            </a:r>
            <a:endParaRPr>
              <a:solidFill>
                <a:srgbClr val="FFFFFF"/>
              </a:solidFill>
              <a:latin typeface="Oswald"/>
              <a:ea typeface="Oswald"/>
              <a:cs typeface="Oswald"/>
              <a:sym typeface="Oswald"/>
            </a:endParaRPr>
          </a:p>
        </p:txBody>
      </p:sp>
      <p:sp>
        <p:nvSpPr>
          <p:cNvPr id="785" name="Google Shape;785;p6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86" name="Google Shape;786;p66"/>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in data calculations: duration average, popularity average, average popularity of the most popular songs and writes the calculations to a text file.</a:t>
            </a:r>
            <a:endParaRPr>
              <a:latin typeface="Open Sans"/>
              <a:ea typeface="Open Sans"/>
              <a:cs typeface="Open Sans"/>
              <a:sym typeface="Open Sans"/>
            </a:endParaRPr>
          </a:p>
        </p:txBody>
      </p:sp>
      <p:pic>
        <p:nvPicPr>
          <p:cNvPr id="787" name="Google Shape;787;p66" descr="10 Online Research Tools Every Online Learner Should Know About - eLearning  Industry"/>
          <p:cNvPicPr preferRelativeResize="0"/>
          <p:nvPr/>
        </p:nvPicPr>
        <p:blipFill>
          <a:blip r:embed="rId3">
            <a:alphaModFix/>
          </a:blip>
          <a:stretch>
            <a:fillRect/>
          </a:stretch>
        </p:blipFill>
        <p:spPr>
          <a:xfrm>
            <a:off x="5016100" y="2705175"/>
            <a:ext cx="3453800" cy="236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main:</a:t>
            </a:r>
            <a:endParaRPr/>
          </a:p>
        </p:txBody>
      </p:sp>
      <p:sp>
        <p:nvSpPr>
          <p:cNvPr id="796" name="Google Shape;796;p6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801" name="Google Shape;801;p67"/>
          <p:cNvPicPr preferRelativeResize="0"/>
          <p:nvPr/>
        </p:nvPicPr>
        <p:blipFill>
          <a:blip r:embed="rId3">
            <a:alphaModFix/>
          </a:blip>
          <a:stretch>
            <a:fillRect/>
          </a:stretch>
        </p:blipFill>
        <p:spPr>
          <a:xfrm>
            <a:off x="179300" y="1523836"/>
            <a:ext cx="9585600" cy="29760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Main (Cont’d)</a:t>
            </a:r>
            <a:endParaRPr>
              <a:solidFill>
                <a:srgbClr val="FFFFFF"/>
              </a:solidFill>
              <a:latin typeface="Oswald"/>
              <a:ea typeface="Oswald"/>
              <a:cs typeface="Oswald"/>
              <a:sym typeface="Oswald"/>
            </a:endParaRPr>
          </a:p>
        </p:txBody>
      </p:sp>
      <p:sp>
        <p:nvSpPr>
          <p:cNvPr id="815" name="Google Shape;815;p68"/>
          <p:cNvSpPr txBox="1">
            <a:spLocks noGrp="1"/>
          </p:cNvSpPr>
          <p:nvPr>
            <p:ph type="body" idx="1"/>
          </p:nvPr>
        </p:nvSpPr>
        <p:spPr>
          <a:xfrm>
            <a:off x="674100" y="15777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16" name="Google Shape;816;p68"/>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Main function calls all our functions and write to a text file a few of our calculations.</a:t>
            </a:r>
            <a:endParaRPr>
              <a:latin typeface="Open Sans"/>
              <a:ea typeface="Open Sans"/>
              <a:cs typeface="Open Sans"/>
              <a:sym typeface="Open Sans"/>
            </a:endParaRPr>
          </a:p>
        </p:txBody>
      </p:sp>
      <p:pic>
        <p:nvPicPr>
          <p:cNvPr id="817" name="Google Shape;817;p68" descr="10 Online Research Tools Every Online Learner Should Know About - eLearning  Industry"/>
          <p:cNvPicPr preferRelativeResize="0"/>
          <p:nvPr/>
        </p:nvPicPr>
        <p:blipFill>
          <a:blip r:embed="rId3">
            <a:alphaModFix/>
          </a:blip>
          <a:stretch>
            <a:fillRect/>
          </a:stretch>
        </p:blipFill>
        <p:spPr>
          <a:xfrm>
            <a:off x="4769100" y="2778650"/>
            <a:ext cx="3453800" cy="236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9"/>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Beautiful Soup.py</a:t>
            </a:r>
            <a:endParaRPr b="1" dirty="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Oswald"/>
                <a:ea typeface="Oswald"/>
                <a:cs typeface="Oswald"/>
                <a:sym typeface="Oswald"/>
              </a:rPr>
              <a:t>   </a:t>
            </a:r>
            <a:r>
              <a:rPr lang="en" dirty="0">
                <a:solidFill>
                  <a:schemeClr val="lt1"/>
                </a:solidFill>
                <a:latin typeface="Oswald"/>
                <a:ea typeface="Oswald"/>
                <a:cs typeface="Oswald"/>
                <a:sym typeface="Oswald"/>
              </a:rPr>
              <a:t>Beautiful Soup.py</a:t>
            </a:r>
            <a:endParaRPr dirty="0">
              <a:solidFill>
                <a:srgbClr val="FFFFFF"/>
              </a:solidFill>
              <a:latin typeface="Oswald"/>
              <a:ea typeface="Oswald"/>
              <a:cs typeface="Oswald"/>
              <a:sym typeface="Oswald"/>
            </a:endParaRPr>
          </a:p>
        </p:txBody>
      </p:sp>
      <p:sp>
        <p:nvSpPr>
          <p:cNvPr id="868" name="Google Shape;868;p7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a:p>
            <a:pPr marL="0" lvl="0" indent="0" algn="l" rtl="0">
              <a:spcBef>
                <a:spcPts val="1600"/>
              </a:spcBef>
              <a:spcAft>
                <a:spcPts val="0"/>
              </a:spcAft>
              <a:buNone/>
            </a:pPr>
            <a:endParaRPr dirty="0">
              <a:latin typeface="Raleway"/>
              <a:ea typeface="Raleway"/>
              <a:cs typeface="Raleway"/>
              <a:sym typeface="Raleway"/>
            </a:endParaRPr>
          </a:p>
          <a:p>
            <a:pPr marL="0" lvl="0" indent="0" algn="l" rtl="0">
              <a:spcBef>
                <a:spcPts val="1600"/>
              </a:spcBef>
              <a:spcAft>
                <a:spcPts val="0"/>
              </a:spcAft>
              <a:buNone/>
            </a:pPr>
            <a:endParaRPr dirty="0">
              <a:latin typeface="Raleway"/>
              <a:ea typeface="Raleway"/>
              <a:cs typeface="Raleway"/>
              <a:sym typeface="Raleway"/>
            </a:endParaRPr>
          </a:p>
          <a:p>
            <a:pPr marL="0" lvl="0" indent="0" algn="l" rtl="0">
              <a:lnSpc>
                <a:spcPct val="115000"/>
              </a:lnSpc>
              <a:spcBef>
                <a:spcPts val="1600"/>
              </a:spcBef>
              <a:spcAft>
                <a:spcPts val="1600"/>
              </a:spcAft>
              <a:buNone/>
            </a:pPr>
            <a:endParaRPr dirty="0">
              <a:latin typeface="Montserrat"/>
              <a:ea typeface="Montserrat"/>
              <a:cs typeface="Montserrat"/>
              <a:sym typeface="Montserrat"/>
            </a:endParaRPr>
          </a:p>
        </p:txBody>
      </p:sp>
      <p:sp>
        <p:nvSpPr>
          <p:cNvPr id="869" name="Google Shape;869;p72"/>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sp>
        <p:nvSpPr>
          <p:cNvPr id="870" name="Google Shape;870;p72"/>
          <p:cNvSpPr txBox="1"/>
          <p:nvPr/>
        </p:nvSpPr>
        <p:spPr>
          <a:xfrm>
            <a:off x="977650" y="1437725"/>
            <a:ext cx="7562400" cy="245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The following two slides includes the documentation of our BeautifulSoup file.</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start by Webscrapping the Billboard 100. We do so by targeting specific span classes writing the chart to find the position on the billboard, the song names, the name of the artists, and number  of weeks on the billboard.</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then calculate the ratio of the number of weeks a song was on a billboard and put it in comparison with number of weeks in a year. </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then insert our retrieved data into the Hot100 database table, ensuring that we only allow 25 data rows to be inserted at a time using conditional clauses.</a:t>
            </a:r>
            <a:endParaRPr dirty="0">
              <a:latin typeface="Open Sans"/>
              <a:ea typeface="Open Sans"/>
              <a:cs typeface="Open Sans"/>
              <a:sym typeface="Open Sans"/>
            </a:endParaRPr>
          </a:p>
        </p:txBody>
      </p:sp>
      <p:pic>
        <p:nvPicPr>
          <p:cNvPr id="871" name="Google Shape;871;p72" descr="10 Online Research Tools Every Online Learner Should Know About - eLearning  Industry"/>
          <p:cNvPicPr preferRelativeResize="0"/>
          <p:nvPr/>
        </p:nvPicPr>
        <p:blipFill>
          <a:blip r:embed="rId3">
            <a:alphaModFix/>
          </a:blip>
          <a:stretch>
            <a:fillRect/>
          </a:stretch>
        </p:blipFill>
        <p:spPr>
          <a:xfrm>
            <a:off x="5722200" y="3300650"/>
            <a:ext cx="2958826" cy="2025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txBox="1">
            <a:spLocks noGrp="1"/>
          </p:cNvSpPr>
          <p:nvPr>
            <p:ph type="title"/>
          </p:nvPr>
        </p:nvSpPr>
        <p:spPr>
          <a:xfrm>
            <a:off x="295550" y="253200"/>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Beautiful Soup</a:t>
            </a:r>
            <a:endParaRPr>
              <a:solidFill>
                <a:srgbClr val="FFFFFF"/>
              </a:solidFill>
              <a:latin typeface="Oswald"/>
              <a:ea typeface="Oswald"/>
              <a:cs typeface="Oswald"/>
              <a:sym typeface="Oswald"/>
            </a:endParaRPr>
          </a:p>
        </p:txBody>
      </p:sp>
      <p:sp>
        <p:nvSpPr>
          <p:cNvPr id="836" name="Google Shape;836;p7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37" name="Google Shape;837;p70"/>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pic>
        <p:nvPicPr>
          <p:cNvPr id="838" name="Google Shape;838;p70"/>
          <p:cNvPicPr preferRelativeResize="0"/>
          <p:nvPr/>
        </p:nvPicPr>
        <p:blipFill>
          <a:blip r:embed="rId3">
            <a:alphaModFix/>
          </a:blip>
          <a:stretch>
            <a:fillRect/>
          </a:stretch>
        </p:blipFill>
        <p:spPr>
          <a:xfrm>
            <a:off x="878600" y="1147225"/>
            <a:ext cx="6052799" cy="399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Accomplishments</a:t>
            </a:r>
            <a:endParaRPr>
              <a:solidFill>
                <a:srgbClr val="FFFFFF"/>
              </a:solidFill>
              <a:latin typeface="Oswald"/>
              <a:ea typeface="Oswald"/>
              <a:cs typeface="Oswald"/>
              <a:sym typeface="Oswald"/>
            </a:endParaRPr>
          </a:p>
        </p:txBody>
      </p:sp>
      <p:sp>
        <p:nvSpPr>
          <p:cNvPr id="131" name="Google Shape;131;p18"/>
          <p:cNvSpPr txBox="1">
            <a:spLocks noGrp="1"/>
          </p:cNvSpPr>
          <p:nvPr>
            <p:ph type="body" idx="1"/>
          </p:nvPr>
        </p:nvSpPr>
        <p:spPr>
          <a:xfrm>
            <a:off x="641325" y="1552100"/>
            <a:ext cx="3846000" cy="2852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C343D"/>
              </a:buClr>
              <a:buSzPts val="2100"/>
              <a:buFont typeface="Montserrat"/>
              <a:buChar char="●"/>
            </a:pPr>
            <a:r>
              <a:rPr lang="en" sz="2100">
                <a:solidFill>
                  <a:srgbClr val="0C343D"/>
                </a:solidFill>
                <a:latin typeface="Montserrat"/>
                <a:ea typeface="Montserrat"/>
                <a:cs typeface="Montserrat"/>
                <a:sym typeface="Montserrat"/>
              </a:rPr>
              <a:t>Successfully:</a:t>
            </a:r>
            <a:endParaRPr sz="21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Interacted with Spotify and Genius API.</a:t>
            </a:r>
            <a:endParaRPr sz="17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Created Database programs and utilized them for calculations.</a:t>
            </a: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32" name="Google Shape;132;p18" descr="The Big List of 40+ Goal Setting Tools"/>
          <p:cNvPicPr preferRelativeResize="0"/>
          <p:nvPr/>
        </p:nvPicPr>
        <p:blipFill>
          <a:blip r:embed="rId3">
            <a:alphaModFix/>
          </a:blip>
          <a:stretch>
            <a:fillRect/>
          </a:stretch>
        </p:blipFill>
        <p:spPr>
          <a:xfrm>
            <a:off x="4390750" y="1696975"/>
            <a:ext cx="4143374" cy="218390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Beautiful Soup(Cont’d)</a:t>
            </a:r>
            <a:endParaRPr>
              <a:solidFill>
                <a:srgbClr val="FFFFFF"/>
              </a:solidFill>
              <a:latin typeface="Oswald"/>
              <a:ea typeface="Oswald"/>
              <a:cs typeface="Oswald"/>
              <a:sym typeface="Oswald"/>
            </a:endParaRPr>
          </a:p>
        </p:txBody>
      </p:sp>
      <p:sp>
        <p:nvSpPr>
          <p:cNvPr id="852" name="Google Shape;852;p7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53" name="Google Shape;853;p71"/>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pic>
        <p:nvPicPr>
          <p:cNvPr id="854" name="Google Shape;854;p71"/>
          <p:cNvPicPr preferRelativeResize="0"/>
          <p:nvPr/>
        </p:nvPicPr>
        <p:blipFill>
          <a:blip r:embed="rId3">
            <a:alphaModFix/>
          </a:blip>
          <a:stretch>
            <a:fillRect/>
          </a:stretch>
        </p:blipFill>
        <p:spPr>
          <a:xfrm>
            <a:off x="1524975" y="1147225"/>
            <a:ext cx="7519351" cy="3920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3"/>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Documentation of Resources Used</a:t>
            </a:r>
            <a:endParaRPr b="1">
              <a:solidFill>
                <a:schemeClr val="accen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txBox="1">
            <a:spLocks noGrp="1"/>
          </p:cNvSpPr>
          <p:nvPr>
            <p:ph type="title"/>
          </p:nvPr>
        </p:nvSpPr>
        <p:spPr>
          <a:xfrm>
            <a:off x="316950" y="77025"/>
            <a:ext cx="8699788" cy="831300"/>
          </a:xfrm>
          <a:prstGeom prst="rect">
            <a:avLst/>
          </a:prstGeom>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chemeClr val="dk1"/>
              </a:buClr>
              <a:buSzPts val="1100"/>
              <a:buFont typeface="Arial"/>
              <a:buNone/>
            </a:pPr>
            <a:r>
              <a:rPr lang="en" sz="1600" dirty="0">
                <a:highlight>
                  <a:srgbClr val="F2F2F2"/>
                </a:highlight>
                <a:latin typeface="Arial"/>
                <a:ea typeface="Arial"/>
                <a:cs typeface="Arial"/>
                <a:sym typeface="Arial"/>
              </a:rPr>
              <a:t>Date      Issue Description             Location of Resource               Result (did it solve theissue?)</a:t>
            </a:r>
            <a:endParaRPr sz="1600" dirty="0"/>
          </a:p>
        </p:txBody>
      </p:sp>
      <p:sp>
        <p:nvSpPr>
          <p:cNvPr id="883" name="Google Shape;883;p74"/>
          <p:cNvSpPr txBox="1"/>
          <p:nvPr/>
        </p:nvSpPr>
        <p:spPr>
          <a:xfrm>
            <a:off x="370425" y="882225"/>
            <a:ext cx="633900" cy="4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p:txBody>
      </p:sp>
      <p:sp>
        <p:nvSpPr>
          <p:cNvPr id="884" name="Google Shape;884;p74"/>
          <p:cNvSpPr txBox="1"/>
          <p:nvPr/>
        </p:nvSpPr>
        <p:spPr>
          <a:xfrm>
            <a:off x="1043325" y="868425"/>
            <a:ext cx="2232900" cy="41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Needed resource to understand Spotify’s API python specific library Spotipy</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Had issues understanding the playlist JSON response from Spotify and needed more familiarity with the API </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Had issues understanding the Genius search JSON response and needed more familiarity with the API</a:t>
            </a:r>
            <a:endParaRPr sz="1100">
              <a:latin typeface="Open Sans"/>
              <a:ea typeface="Open Sans"/>
              <a:cs typeface="Open Sans"/>
              <a:sym typeface="Open Sans"/>
            </a:endParaRPr>
          </a:p>
        </p:txBody>
      </p:sp>
      <p:sp>
        <p:nvSpPr>
          <p:cNvPr id="885" name="Google Shape;885;p74"/>
          <p:cNvSpPr txBox="1"/>
          <p:nvPr/>
        </p:nvSpPr>
        <p:spPr>
          <a:xfrm>
            <a:off x="3398038" y="882225"/>
            <a:ext cx="2784000" cy="4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3"/>
              </a:rPr>
              <a:t>https://spotipy.readthedocs.io/en/2.16.1/</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4"/>
              </a:rPr>
              <a:t>https://developer.spotify.com/documentation/web-api/reference/playlists/get-playlist/</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5"/>
              </a:rPr>
              <a:t>https://docs.genius.com/#search-h2</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p:txBody>
      </p:sp>
      <p:sp>
        <p:nvSpPr>
          <p:cNvPr id="886" name="Google Shape;886;p74"/>
          <p:cNvSpPr txBox="1"/>
          <p:nvPr/>
        </p:nvSpPr>
        <p:spPr>
          <a:xfrm>
            <a:off x="6303875" y="882225"/>
            <a:ext cx="2340300" cy="4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Helped us understand the Spotipy library better and how to talk to Spotify API</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Helped us better read the JSON response and identify data values needed to grab</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100" dirty="0">
                <a:solidFill>
                  <a:schemeClr val="dk1"/>
                </a:solidFill>
                <a:latin typeface="Open Sans"/>
                <a:ea typeface="Open Sans"/>
                <a:cs typeface="Open Sans"/>
                <a:sym typeface="Open Sans"/>
              </a:rPr>
              <a:t>Helped us better read the JSON response and identify data values needed to grab</a:t>
            </a:r>
            <a:endParaRPr sz="1100" dirty="0">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5"/>
          <p:cNvSpPr txBox="1">
            <a:spLocks noGrp="1"/>
          </p:cNvSpPr>
          <p:nvPr>
            <p:ph type="title"/>
          </p:nvPr>
        </p:nvSpPr>
        <p:spPr>
          <a:xfrm>
            <a:off x="0" y="1486675"/>
            <a:ext cx="9144000" cy="147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Thank you!</a:t>
            </a:r>
            <a:endParaRPr b="1">
              <a:solidFill>
                <a:schemeClr val="accent1"/>
              </a:solidFill>
            </a:endParaRPr>
          </a:p>
          <a:p>
            <a:pPr marL="0" lvl="0" indent="0" algn="ctr" rtl="0">
              <a:spcBef>
                <a:spcPts val="0"/>
              </a:spcBef>
              <a:spcAft>
                <a:spcPts val="0"/>
              </a:spcAft>
              <a:buNone/>
            </a:pPr>
            <a:endParaRPr b="1">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Accomplishments(Cont’d)</a:t>
            </a:r>
            <a:endParaRPr>
              <a:solidFill>
                <a:srgbClr val="FFFFFF"/>
              </a:solidFill>
              <a:latin typeface="Oswald"/>
              <a:ea typeface="Oswald"/>
              <a:cs typeface="Oswald"/>
              <a:sym typeface="Oswald"/>
            </a:endParaRPr>
          </a:p>
        </p:txBody>
      </p:sp>
      <p:sp>
        <p:nvSpPr>
          <p:cNvPr id="146" name="Google Shape;146;p19"/>
          <p:cNvSpPr txBox="1">
            <a:spLocks noGrp="1"/>
          </p:cNvSpPr>
          <p:nvPr>
            <p:ph type="body" idx="1"/>
          </p:nvPr>
        </p:nvSpPr>
        <p:spPr>
          <a:xfrm>
            <a:off x="641325" y="1552100"/>
            <a:ext cx="3846000" cy="2852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C343D"/>
              </a:buClr>
              <a:buSzPts val="2100"/>
              <a:buFont typeface="Montserrat"/>
              <a:buChar char="●"/>
            </a:pPr>
            <a:r>
              <a:rPr lang="en" sz="2100">
                <a:solidFill>
                  <a:srgbClr val="0C343D"/>
                </a:solidFill>
                <a:latin typeface="Montserrat"/>
                <a:ea typeface="Montserrat"/>
                <a:cs typeface="Montserrat"/>
                <a:sym typeface="Montserrat"/>
              </a:rPr>
              <a:t>Successfully:</a:t>
            </a:r>
            <a:endParaRPr sz="2100">
              <a:solidFill>
                <a:srgbClr val="0C343D"/>
              </a:solidFill>
              <a:latin typeface="Montserrat"/>
              <a:ea typeface="Montserrat"/>
              <a:cs typeface="Montserrat"/>
              <a:sym typeface="Montserrat"/>
            </a:endParaRPr>
          </a:p>
          <a:p>
            <a:pPr marL="914400" lvl="1" indent="-361950" algn="l" rtl="0">
              <a:lnSpc>
                <a:spcPct val="150000"/>
              </a:lnSpc>
              <a:spcBef>
                <a:spcPts val="0"/>
              </a:spcBef>
              <a:spcAft>
                <a:spcPts val="0"/>
              </a:spcAft>
              <a:buClr>
                <a:srgbClr val="0C343D"/>
              </a:buClr>
              <a:buSzPts val="2100"/>
              <a:buFont typeface="Montserrat"/>
              <a:buChar char="○"/>
            </a:pPr>
            <a:r>
              <a:rPr lang="en" sz="1700">
                <a:solidFill>
                  <a:srgbClr val="0C343D"/>
                </a:solidFill>
                <a:latin typeface="Montserrat"/>
                <a:ea typeface="Montserrat"/>
                <a:cs typeface="Montserrat"/>
                <a:sym typeface="Montserrat"/>
              </a:rPr>
              <a:t>Scrapped Billboards website using HTML parser to extract data.</a:t>
            </a:r>
            <a:endParaRPr sz="21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Visualized Extrapolated data using Matplotlib.</a:t>
            </a:r>
            <a:endParaRPr sz="17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Observed general trends in regards to the Top 100 Billboard songs.</a:t>
            </a: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47" name="Google Shape;147;p19"/>
          <p:cNvPicPr preferRelativeResize="0"/>
          <p:nvPr/>
        </p:nvPicPr>
        <p:blipFill>
          <a:blip r:embed="rId3">
            <a:alphaModFix/>
          </a:blip>
          <a:stretch>
            <a:fillRect/>
          </a:stretch>
        </p:blipFill>
        <p:spPr>
          <a:xfrm>
            <a:off x="4888650" y="2228500"/>
            <a:ext cx="3659950" cy="2914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Problems We Encountered</a:t>
            </a:r>
            <a:endParaRPr b="1">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Problems</a:t>
            </a:r>
            <a:endParaRPr>
              <a:solidFill>
                <a:srgbClr val="FFFFFF"/>
              </a:solidFill>
              <a:latin typeface="Oswald"/>
              <a:ea typeface="Oswald"/>
              <a:cs typeface="Oswald"/>
              <a:sym typeface="Oswald"/>
            </a:endParaRPr>
          </a:p>
        </p:txBody>
      </p:sp>
      <p:sp>
        <p:nvSpPr>
          <p:cNvPr id="166" name="Google Shape;166;p21"/>
          <p:cNvSpPr txBox="1">
            <a:spLocks noGrp="1"/>
          </p:cNvSpPr>
          <p:nvPr>
            <p:ph type="body" idx="1"/>
          </p:nvPr>
        </p:nvSpPr>
        <p:spPr>
          <a:xfrm>
            <a:off x="626375" y="1611925"/>
            <a:ext cx="4535100" cy="3391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We had to alter the initial scope of our investigation, as we were not granted access to the data we required through Spotify’s public API.</a:t>
            </a:r>
            <a:endParaRPr sz="1400">
              <a:solidFill>
                <a:srgbClr val="0C343D"/>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We experienced severe issues dealing with the varying tags when transitioning from the Spotify to Genius Api. </a:t>
            </a:r>
            <a:endParaRPr sz="1400">
              <a:solidFill>
                <a:srgbClr val="0C343D"/>
              </a:solidFill>
              <a:latin typeface="Montserrat"/>
              <a:ea typeface="Montserrat"/>
              <a:cs typeface="Montserrat"/>
              <a:sym typeface="Montserrat"/>
            </a:endParaRPr>
          </a:p>
          <a:p>
            <a:pPr marL="914400" lvl="1" indent="-317500" algn="l" rtl="0">
              <a:lnSpc>
                <a:spcPct val="150000"/>
              </a:lnSpc>
              <a:spcBef>
                <a:spcPts val="0"/>
              </a:spcBef>
              <a:spcAft>
                <a:spcPts val="0"/>
              </a:spcAft>
              <a:buClr>
                <a:srgbClr val="0C343D"/>
              </a:buClr>
              <a:buSzPts val="1400"/>
              <a:buFont typeface="Montserrat"/>
              <a:buChar char="○"/>
            </a:pPr>
            <a:r>
              <a:rPr lang="en">
                <a:solidFill>
                  <a:srgbClr val="0C343D"/>
                </a:solidFill>
                <a:latin typeface="Montserrat"/>
                <a:ea typeface="Montserrat"/>
                <a:cs typeface="Montserrat"/>
                <a:sym typeface="Montserrat"/>
              </a:rPr>
              <a:t>This was a multi-faceted dilemma that took considerable time to resolve.</a:t>
            </a:r>
            <a:endParaRPr sz="14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2200">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67" name="Google Shape;167;p21"/>
          <p:cNvPicPr preferRelativeResize="0"/>
          <p:nvPr/>
        </p:nvPicPr>
        <p:blipFill>
          <a:blip r:embed="rId3">
            <a:alphaModFix/>
          </a:blip>
          <a:stretch>
            <a:fillRect/>
          </a:stretch>
        </p:blipFill>
        <p:spPr>
          <a:xfrm>
            <a:off x="5666475" y="2012850"/>
            <a:ext cx="2931175" cy="293117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2003</Words>
  <Application>Microsoft Office PowerPoint</Application>
  <PresentationFormat>On-screen Show (16:9)</PresentationFormat>
  <Paragraphs>296</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Economica</vt:lpstr>
      <vt:lpstr>Raleway</vt:lpstr>
      <vt:lpstr>Montserrat</vt:lpstr>
      <vt:lpstr>Open Sans</vt:lpstr>
      <vt:lpstr>Oswald</vt:lpstr>
      <vt:lpstr>Arial</vt:lpstr>
      <vt:lpstr>Luxe</vt:lpstr>
      <vt:lpstr>PowerPoint Presentation</vt:lpstr>
      <vt:lpstr>Abstract</vt:lpstr>
      <vt:lpstr>Goals of our Investigation</vt:lpstr>
      <vt:lpstr>Goals of our Investigation(Cont’d)</vt:lpstr>
      <vt:lpstr>Accomplishments/Goals Achieved</vt:lpstr>
      <vt:lpstr>Accomplishments</vt:lpstr>
      <vt:lpstr>Accomplishments(Cont’d)</vt:lpstr>
      <vt:lpstr>Problems We Encountered</vt:lpstr>
      <vt:lpstr>Problems</vt:lpstr>
      <vt:lpstr>Problems(Cont’d)</vt:lpstr>
      <vt:lpstr>Calculations from Database:</vt:lpstr>
      <vt:lpstr>What We Calculated</vt:lpstr>
      <vt:lpstr>Our Calculations Visualized:</vt:lpstr>
      <vt:lpstr>Visualizations Created:</vt:lpstr>
      <vt:lpstr>Figure 1</vt:lpstr>
      <vt:lpstr>Figure 2</vt:lpstr>
      <vt:lpstr>Figure 3</vt:lpstr>
      <vt:lpstr>Figure 4</vt:lpstr>
      <vt:lpstr>Figure 4</vt:lpstr>
      <vt:lpstr>Figure 5</vt:lpstr>
      <vt:lpstr>Figure 5</vt:lpstr>
      <vt:lpstr>Instructions for Running Code</vt:lpstr>
      <vt:lpstr>How to Run Code</vt:lpstr>
      <vt:lpstr>Documentation Of Each Function</vt:lpstr>
      <vt:lpstr>Genius API.py </vt:lpstr>
      <vt:lpstr>get_playlist_info()</vt:lpstr>
      <vt:lpstr>get_track_names():</vt:lpstr>
      <vt:lpstr>get_track_artists():</vt:lpstr>
      <vt:lpstr>scrape_lyrics</vt:lpstr>
      <vt:lpstr>get_lyrics</vt:lpstr>
      <vt:lpstr>get_lyrics_from_db()</vt:lpstr>
      <vt:lpstr>get_word_count()</vt:lpstr>
      <vt:lpstr>average_word_count()</vt:lpstr>
      <vt:lpstr>setUpSongTable()</vt:lpstr>
      <vt:lpstr>setupSongTable() (Cont’d)</vt:lpstr>
      <vt:lpstr>Main</vt:lpstr>
      <vt:lpstr>Main</vt:lpstr>
      <vt:lpstr>Spotify API.py </vt:lpstr>
      <vt:lpstr>get_playlist_info():</vt:lpstr>
      <vt:lpstr>get_track_information():</vt:lpstr>
      <vt:lpstr>get_track_information(): Cont’d</vt:lpstr>
      <vt:lpstr>get_pop_from _database():</vt:lpstr>
      <vt:lpstr>get_pop_from _database(): Cont’d</vt:lpstr>
      <vt:lpstr>get_time_from _database():</vt:lpstr>
      <vt:lpstr>get_time_from_database(): Cont’d</vt:lpstr>
      <vt:lpstr>get_track_artists():</vt:lpstr>
      <vt:lpstr>PowerPoint Presentation</vt:lpstr>
      <vt:lpstr>SetUpArtistTable (Cont’d)</vt:lpstr>
      <vt:lpstr>PowerPoint Presentation</vt:lpstr>
      <vt:lpstr>   SetUpInfoTable(Cont’d)</vt:lpstr>
      <vt:lpstr>PowerPoint Presentation</vt:lpstr>
      <vt:lpstr>   joining_tables (Cont’d)</vt:lpstr>
      <vt:lpstr>PowerPoint Presentation</vt:lpstr>
      <vt:lpstr>   Def writeCalculation (Cont’d)</vt:lpstr>
      <vt:lpstr>PowerPoint Presentation</vt:lpstr>
      <vt:lpstr>   Main (Cont’d)</vt:lpstr>
      <vt:lpstr>Beautiful Soup.py</vt:lpstr>
      <vt:lpstr>   Beautiful Soup.py</vt:lpstr>
      <vt:lpstr>   Beautiful Soup</vt:lpstr>
      <vt:lpstr>   Beautiful Soup(Cont’d)</vt:lpstr>
      <vt:lpstr>Documentation of Resources Used</vt:lpstr>
      <vt:lpstr>Date      Issue Description             Location of Resource               Result (did it solve theissue?)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16169</dc:creator>
  <cp:lastModifiedBy>Ranjel, Angel</cp:lastModifiedBy>
  <cp:revision>4</cp:revision>
  <dcterms:modified xsi:type="dcterms:W3CDTF">2020-12-15T02:54:41Z</dcterms:modified>
</cp:coreProperties>
</file>